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7"/>
    <p:sldId id="257" r:id="rId68"/>
    <p:sldId id="258" r:id="rId69"/>
    <p:sldId id="259" r:id="rId70"/>
    <p:sldId id="260" r:id="rId71"/>
    <p:sldId id="261" r:id="rId72"/>
    <p:sldId id="262" r:id="rId73"/>
    <p:sldId id="263" r:id="rId74"/>
    <p:sldId id="264" r:id="rId75"/>
    <p:sldId id="265" r:id="rId76"/>
    <p:sldId id="266" r:id="rId77"/>
    <p:sldId id="267" r:id="rId78"/>
    <p:sldId id="268" r:id="rId79"/>
    <p:sldId id="269" r:id="rId80"/>
    <p:sldId id="270" r:id="rId81"/>
    <p:sldId id="271" r:id="rId82"/>
    <p:sldId id="272" r:id="rId8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ays" charset="1" panose="02000505050000020004"/>
      <p:regular r:id="rId10"/>
    </p:embeddedFont>
    <p:embeddedFont>
      <p:font typeface="Agrandir Narrow" charset="1" panose="00000506000000000000"/>
      <p:regular r:id="rId11"/>
    </p:embeddedFont>
    <p:embeddedFont>
      <p:font typeface="Agrandir Narrow Bold" charset="1" panose="00000806000000000000"/>
      <p:regular r:id="rId12"/>
    </p:embeddedFont>
    <p:embeddedFont>
      <p:font typeface="Agrandir Narrow Italics" charset="1" panose="00000506000000000000"/>
      <p:regular r:id="rId13"/>
    </p:embeddedFont>
    <p:embeddedFont>
      <p:font typeface="Agrandir Narrow Bold Italics" charset="1" panose="00000806000000000000"/>
      <p:regular r:id="rId14"/>
    </p:embeddedFont>
    <p:embeddedFont>
      <p:font typeface="Agrandir Narrow Thin" charset="1" panose="00000206000000000000"/>
      <p:regular r:id="rId15"/>
    </p:embeddedFont>
    <p:embeddedFont>
      <p:font typeface="Agrandir Narrow Thin Italics" charset="1" panose="00000206000000000000"/>
      <p:regular r:id="rId16"/>
    </p:embeddedFont>
    <p:embeddedFont>
      <p:font typeface="Agrandir Narrow Medium" charset="1" panose="00000606000000000000"/>
      <p:regular r:id="rId17"/>
    </p:embeddedFont>
    <p:embeddedFont>
      <p:font typeface="Agrandir Narrow Medium Italics" charset="1" panose="00000606000000000000"/>
      <p:regular r:id="rId18"/>
    </p:embeddedFont>
    <p:embeddedFont>
      <p:font typeface="Agrandir Narrow Ultra-Bold" charset="1" panose="00000906000000000000"/>
      <p:regular r:id="rId19"/>
    </p:embeddedFont>
    <p:embeddedFont>
      <p:font typeface="Agrandir Narrow Ultra-Bold Italics" charset="1" panose="00000906000000000000"/>
      <p:regular r:id="rId20"/>
    </p:embeddedFont>
    <p:embeddedFont>
      <p:font typeface="Agrandir Narrow Heavy" charset="1" panose="00000A06000000000000"/>
      <p:regular r:id="rId21"/>
    </p:embeddedFont>
    <p:embeddedFont>
      <p:font typeface="Agrandir Narrow Heavy Italics" charset="1" panose="00000A06000000000000"/>
      <p:regular r:id="rId22"/>
    </p:embeddedFont>
    <p:embeddedFont>
      <p:font typeface="Canva Sans" charset="1" panose="020B0503030501040103"/>
      <p:regular r:id="rId23"/>
    </p:embeddedFont>
    <p:embeddedFont>
      <p:font typeface="Canva Sans Bold" charset="1" panose="020B0803030501040103"/>
      <p:regular r:id="rId24"/>
    </p:embeddedFont>
    <p:embeddedFont>
      <p:font typeface="Canva Sans Italics" charset="1" panose="020B0503030501040103"/>
      <p:regular r:id="rId25"/>
    </p:embeddedFont>
    <p:embeddedFont>
      <p:font typeface="Canva Sans Bold Italics" charset="1" panose="020B0803030501040103"/>
      <p:regular r:id="rId26"/>
    </p:embeddedFont>
    <p:embeddedFont>
      <p:font typeface="Canva Sans Medium" charset="1" panose="020B0603030501040103"/>
      <p:regular r:id="rId27"/>
    </p:embeddedFont>
    <p:embeddedFont>
      <p:font typeface="Canva Sans Medium Italics" charset="1" panose="020B0603030501040103"/>
      <p:regular r:id="rId28"/>
    </p:embeddedFont>
    <p:embeddedFont>
      <p:font typeface="Open Sauce" charset="1" panose="00000500000000000000"/>
      <p:regular r:id="rId29"/>
    </p:embeddedFont>
    <p:embeddedFont>
      <p:font typeface="Open Sauce Bold" charset="1" panose="00000800000000000000"/>
      <p:regular r:id="rId30"/>
    </p:embeddedFont>
    <p:embeddedFont>
      <p:font typeface="Open Sauce Italics" charset="1" panose="00000500000000000000"/>
      <p:regular r:id="rId31"/>
    </p:embeddedFont>
    <p:embeddedFont>
      <p:font typeface="Open Sauce Bold Italics" charset="1" panose="00000800000000000000"/>
      <p:regular r:id="rId32"/>
    </p:embeddedFont>
    <p:embeddedFont>
      <p:font typeface="Open Sauce Light" charset="1" panose="00000400000000000000"/>
      <p:regular r:id="rId33"/>
    </p:embeddedFont>
    <p:embeddedFont>
      <p:font typeface="Open Sauce Light Italics" charset="1" panose="00000400000000000000"/>
      <p:regular r:id="rId34"/>
    </p:embeddedFont>
    <p:embeddedFont>
      <p:font typeface="Open Sauce Medium" charset="1" panose="00000600000000000000"/>
      <p:regular r:id="rId35"/>
    </p:embeddedFont>
    <p:embeddedFont>
      <p:font typeface="Open Sauce Medium Italics" charset="1" panose="00000600000000000000"/>
      <p:regular r:id="rId36"/>
    </p:embeddedFont>
    <p:embeddedFont>
      <p:font typeface="Open Sauce Semi-Bold" charset="1" panose="00000700000000000000"/>
      <p:regular r:id="rId37"/>
    </p:embeddedFont>
    <p:embeddedFont>
      <p:font typeface="Open Sauce Semi-Bold Italics" charset="1" panose="00000700000000000000"/>
      <p:regular r:id="rId38"/>
    </p:embeddedFont>
    <p:embeddedFont>
      <p:font typeface="Open Sauce Heavy" charset="1" panose="00000A00000000000000"/>
      <p:regular r:id="rId39"/>
    </p:embeddedFont>
    <p:embeddedFont>
      <p:font typeface="Open Sauce Heavy Italics" charset="1" panose="00000A00000000000000"/>
      <p:regular r:id="rId40"/>
    </p:embeddedFont>
    <p:embeddedFont>
      <p:font typeface="Open Sans" charset="1" panose="020B0606030504020204"/>
      <p:regular r:id="rId41"/>
    </p:embeddedFont>
    <p:embeddedFont>
      <p:font typeface="Open Sans Bold" charset="1" panose="020B0806030504020204"/>
      <p:regular r:id="rId42"/>
    </p:embeddedFont>
    <p:embeddedFont>
      <p:font typeface="Open Sans Italics" charset="1" panose="020B0606030504020204"/>
      <p:regular r:id="rId43"/>
    </p:embeddedFont>
    <p:embeddedFont>
      <p:font typeface="Open Sans Bold Italics" charset="1" panose="020B0806030504020204"/>
      <p:regular r:id="rId44"/>
    </p:embeddedFont>
    <p:embeddedFont>
      <p:font typeface="Open Sans Light" charset="1" panose="020B0306030504020204"/>
      <p:regular r:id="rId45"/>
    </p:embeddedFont>
    <p:embeddedFont>
      <p:font typeface="Open Sans Light Italics" charset="1" panose="020B0306030504020204"/>
      <p:regular r:id="rId46"/>
    </p:embeddedFont>
    <p:embeddedFont>
      <p:font typeface="Open Sans Ultra-Bold" charset="1" panose="00000000000000000000"/>
      <p:regular r:id="rId47"/>
    </p:embeddedFont>
    <p:embeddedFont>
      <p:font typeface="Open Sans Ultra-Bold Italics" charset="1" panose="00000000000000000000"/>
      <p:regular r:id="rId48"/>
    </p:embeddedFont>
    <p:embeddedFont>
      <p:font typeface="Montserrat" charset="1" panose="00000500000000000000"/>
      <p:regular r:id="rId49"/>
    </p:embeddedFont>
    <p:embeddedFont>
      <p:font typeface="Montserrat Bold" charset="1" panose="00000800000000000000"/>
      <p:regular r:id="rId50"/>
    </p:embeddedFont>
    <p:embeddedFont>
      <p:font typeface="Montserrat Italics" charset="1" panose="00000500000000000000"/>
      <p:regular r:id="rId51"/>
    </p:embeddedFont>
    <p:embeddedFont>
      <p:font typeface="Montserrat Bold Italics" charset="1" panose="00000800000000000000"/>
      <p:regular r:id="rId52"/>
    </p:embeddedFont>
    <p:embeddedFont>
      <p:font typeface="Montserrat Thin" charset="1" panose="00000300000000000000"/>
      <p:regular r:id="rId53"/>
    </p:embeddedFont>
    <p:embeddedFont>
      <p:font typeface="Montserrat Thin Italics" charset="1" panose="00000300000000000000"/>
      <p:regular r:id="rId54"/>
    </p:embeddedFont>
    <p:embeddedFont>
      <p:font typeface="Montserrat Extra-Light" charset="1" panose="00000300000000000000"/>
      <p:regular r:id="rId55"/>
    </p:embeddedFont>
    <p:embeddedFont>
      <p:font typeface="Montserrat Extra-Light Italics" charset="1" panose="00000300000000000000"/>
      <p:regular r:id="rId56"/>
    </p:embeddedFont>
    <p:embeddedFont>
      <p:font typeface="Montserrat Light" charset="1" panose="00000400000000000000"/>
      <p:regular r:id="rId57"/>
    </p:embeddedFont>
    <p:embeddedFont>
      <p:font typeface="Montserrat Light Italics" charset="1" panose="00000400000000000000"/>
      <p:regular r:id="rId58"/>
    </p:embeddedFont>
    <p:embeddedFont>
      <p:font typeface="Montserrat Medium" charset="1" panose="00000600000000000000"/>
      <p:regular r:id="rId59"/>
    </p:embeddedFont>
    <p:embeddedFont>
      <p:font typeface="Montserrat Medium Italics" charset="1" panose="00000600000000000000"/>
      <p:regular r:id="rId60"/>
    </p:embeddedFont>
    <p:embeddedFont>
      <p:font typeface="Montserrat Semi-Bold" charset="1" panose="00000700000000000000"/>
      <p:regular r:id="rId61"/>
    </p:embeddedFont>
    <p:embeddedFont>
      <p:font typeface="Montserrat Semi-Bold Italics" charset="1" panose="00000700000000000000"/>
      <p:regular r:id="rId62"/>
    </p:embeddedFont>
    <p:embeddedFont>
      <p:font typeface="Montserrat Ultra-Bold" charset="1" panose="00000900000000000000"/>
      <p:regular r:id="rId63"/>
    </p:embeddedFont>
    <p:embeddedFont>
      <p:font typeface="Montserrat Ultra-Bold Italics" charset="1" panose="00000900000000000000"/>
      <p:regular r:id="rId64"/>
    </p:embeddedFont>
    <p:embeddedFont>
      <p:font typeface="Montserrat Heavy" charset="1" panose="00000A00000000000000"/>
      <p:regular r:id="rId65"/>
    </p:embeddedFont>
    <p:embeddedFont>
      <p:font typeface="Montserrat Heavy Italics" charset="1" panose="00000A00000000000000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slides/slide1.xml" Type="http://schemas.openxmlformats.org/officeDocument/2006/relationships/slide"/><Relationship Id="rId68" Target="slides/slide2.xml" Type="http://schemas.openxmlformats.org/officeDocument/2006/relationships/slide"/><Relationship Id="rId69" Target="slides/slide3.xml" Type="http://schemas.openxmlformats.org/officeDocument/2006/relationships/slide"/><Relationship Id="rId7" Target="fonts/font7.fntdata" Type="http://schemas.openxmlformats.org/officeDocument/2006/relationships/font"/><Relationship Id="rId70" Target="slides/slide4.xml" Type="http://schemas.openxmlformats.org/officeDocument/2006/relationships/slide"/><Relationship Id="rId71" Target="slides/slide5.xml" Type="http://schemas.openxmlformats.org/officeDocument/2006/relationships/slide"/><Relationship Id="rId72" Target="slides/slide6.xml" Type="http://schemas.openxmlformats.org/officeDocument/2006/relationships/slide"/><Relationship Id="rId73" Target="slides/slide7.xml" Type="http://schemas.openxmlformats.org/officeDocument/2006/relationships/slide"/><Relationship Id="rId74" Target="slides/slide8.xml" Type="http://schemas.openxmlformats.org/officeDocument/2006/relationships/slide"/><Relationship Id="rId75" Target="slides/slide9.xml" Type="http://schemas.openxmlformats.org/officeDocument/2006/relationships/slide"/><Relationship Id="rId76" Target="slides/slide10.xml" Type="http://schemas.openxmlformats.org/officeDocument/2006/relationships/slide"/><Relationship Id="rId77" Target="slides/slide11.xml" Type="http://schemas.openxmlformats.org/officeDocument/2006/relationships/slide"/><Relationship Id="rId78" Target="slides/slide12.xml" Type="http://schemas.openxmlformats.org/officeDocument/2006/relationships/slide"/><Relationship Id="rId79" Target="slides/slide13.xml" Type="http://schemas.openxmlformats.org/officeDocument/2006/relationships/slide"/><Relationship Id="rId8" Target="fonts/font8.fntdata" Type="http://schemas.openxmlformats.org/officeDocument/2006/relationships/font"/><Relationship Id="rId80" Target="slides/slide14.xml" Type="http://schemas.openxmlformats.org/officeDocument/2006/relationships/slide"/><Relationship Id="rId81" Target="slides/slide15.xml" Type="http://schemas.openxmlformats.org/officeDocument/2006/relationships/slide"/><Relationship Id="rId82" Target="slides/slide16.xml" Type="http://schemas.openxmlformats.org/officeDocument/2006/relationships/slide"/><Relationship Id="rId83" Target="slides/slide17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00497" y="3435501"/>
            <a:ext cx="3160430" cy="3160430"/>
          </a:xfrm>
          <a:custGeom>
            <a:avLst/>
            <a:gdLst/>
            <a:ahLst/>
            <a:cxnLst/>
            <a:rect r="r" b="b" t="t" l="l"/>
            <a:pathLst>
              <a:path h="3160430" w="3160430">
                <a:moveTo>
                  <a:pt x="0" y="0"/>
                </a:moveTo>
                <a:lnTo>
                  <a:pt x="3160431" y="0"/>
                </a:lnTo>
                <a:lnTo>
                  <a:pt x="3160431" y="3160430"/>
                </a:lnTo>
                <a:lnTo>
                  <a:pt x="0" y="31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3813" y="336943"/>
            <a:ext cx="19335626" cy="2531475"/>
            <a:chOff x="0" y="0"/>
            <a:chExt cx="5092510" cy="6667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92510" cy="666726"/>
            </a:xfrm>
            <a:custGeom>
              <a:avLst/>
              <a:gdLst/>
              <a:ahLst/>
              <a:cxnLst/>
              <a:rect r="r" b="b" t="t" l="l"/>
              <a:pathLst>
                <a:path h="666726" w="5092510">
                  <a:moveTo>
                    <a:pt x="0" y="0"/>
                  </a:moveTo>
                  <a:lnTo>
                    <a:pt x="5092510" y="0"/>
                  </a:lnTo>
                  <a:lnTo>
                    <a:pt x="5092510" y="666726"/>
                  </a:lnTo>
                  <a:lnTo>
                    <a:pt x="0" y="666726"/>
                  </a:lnTo>
                  <a:close/>
                </a:path>
              </a:pathLst>
            </a:custGeom>
            <a:solidFill>
              <a:srgbClr val="52B78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5092510" cy="647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833060"/>
            <a:ext cx="16230600" cy="159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9"/>
              </a:lnSpc>
            </a:pPr>
            <a:r>
              <a:rPr lang="en-US" sz="5699" spc="410">
                <a:solidFill>
                  <a:srgbClr val="1B4332"/>
                </a:solidFill>
                <a:latin typeface="Montserrat Heavy"/>
              </a:rPr>
              <a:t>NAVIGATING THROUGH YASH’S FINANCIAL BLUEPRINT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98900" y="7163015"/>
            <a:ext cx="17363624" cy="3363413"/>
            <a:chOff x="0" y="0"/>
            <a:chExt cx="4573136" cy="8858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73136" cy="885837"/>
            </a:xfrm>
            <a:custGeom>
              <a:avLst/>
              <a:gdLst/>
              <a:ahLst/>
              <a:cxnLst/>
              <a:rect r="r" b="b" t="t" l="l"/>
              <a:pathLst>
                <a:path h="885837" w="4573136">
                  <a:moveTo>
                    <a:pt x="0" y="0"/>
                  </a:moveTo>
                  <a:lnTo>
                    <a:pt x="4573136" y="0"/>
                  </a:lnTo>
                  <a:lnTo>
                    <a:pt x="4573136" y="885837"/>
                  </a:lnTo>
                  <a:lnTo>
                    <a:pt x="0" y="8858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52B788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19050"/>
              <a:ext cx="4573136" cy="866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7329356"/>
            <a:ext cx="16230600" cy="117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2853" spc="91">
                <a:solidFill>
                  <a:srgbClr val="1B4332"/>
                </a:solidFill>
                <a:latin typeface="Montserrat Bold"/>
              </a:rPr>
              <a:t>AN ECONOMIC DECISION-MAKING EXPLORATION UNDER THE GUIDANCE OF: </a:t>
            </a:r>
          </a:p>
          <a:p>
            <a:pPr algn="ctr">
              <a:lnSpc>
                <a:spcPts val="4850"/>
              </a:lnSpc>
            </a:pPr>
            <a:r>
              <a:rPr lang="en-US" sz="2853" spc="91">
                <a:solidFill>
                  <a:srgbClr val="1B4332"/>
                </a:solidFill>
                <a:latin typeface="Montserrat Bold"/>
              </a:rPr>
              <a:t>DR. MANISH RANJIT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789102"/>
            <a:ext cx="1623060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0"/>
              </a:lnSpc>
            </a:pPr>
            <a:r>
              <a:rPr lang="en-US" sz="2700" spc="108">
                <a:solidFill>
                  <a:srgbClr val="1B4332"/>
                </a:solidFill>
                <a:latin typeface="Montserrat Bold"/>
              </a:rPr>
              <a:t>Vidit Vinay Jain | Yash Sanjay Bagul | Amrutha Varshini | </a:t>
            </a:r>
          </a:p>
          <a:p>
            <a:pPr algn="ctr">
              <a:lnSpc>
                <a:spcPts val="4590"/>
              </a:lnSpc>
            </a:pPr>
            <a:r>
              <a:rPr lang="en-US" sz="2700">
                <a:solidFill>
                  <a:srgbClr val="1B4332"/>
                </a:solidFill>
                <a:latin typeface="Montserrat Bold"/>
              </a:rPr>
              <a:t>Vatsal Hitendra Shah | Aman Ajay Malawade | Sajitha Banu Raja Mohamed</a:t>
            </a:r>
          </a:p>
        </p:txBody>
      </p:sp>
      <p:sp>
        <p:nvSpPr>
          <p:cNvPr name="AutoShape 12" id="12"/>
          <p:cNvSpPr/>
          <p:nvPr/>
        </p:nvSpPr>
        <p:spPr>
          <a:xfrm>
            <a:off x="3031713" y="8648658"/>
            <a:ext cx="12224574" cy="0"/>
          </a:xfrm>
          <a:prstGeom prst="line">
            <a:avLst/>
          </a:prstGeom>
          <a:ln cap="flat" w="47625">
            <a:solidFill>
              <a:srgbClr val="52B78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4596" y="204694"/>
            <a:ext cx="15499202" cy="1305112"/>
            <a:chOff x="0" y="0"/>
            <a:chExt cx="20665603" cy="17401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22878" y="0"/>
              <a:ext cx="20342726" cy="1731965"/>
              <a:chOff x="0" y="0"/>
              <a:chExt cx="4018316" cy="34211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18316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4018316">
                    <a:moveTo>
                      <a:pt x="0" y="0"/>
                    </a:moveTo>
                    <a:lnTo>
                      <a:pt x="4018316" y="0"/>
                    </a:lnTo>
                    <a:lnTo>
                      <a:pt x="4018316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1B433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4018316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8184"/>
              <a:ext cx="1280048" cy="1731965"/>
              <a:chOff x="0" y="0"/>
              <a:chExt cx="252849" cy="34211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52849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252849">
                    <a:moveTo>
                      <a:pt x="0" y="0"/>
                    </a:moveTo>
                    <a:lnTo>
                      <a:pt x="252849" y="0"/>
                    </a:lnTo>
                    <a:lnTo>
                      <a:pt x="252849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52B78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252849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842386" y="499004"/>
            <a:ext cx="1408006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F5F5F5"/>
                </a:solidFill>
                <a:latin typeface="Montserrat Bold"/>
              </a:rPr>
              <a:t>CALCULATIONS - (FOR CASE 1)</a:t>
            </a:r>
          </a:p>
        </p:txBody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3411841" y="2747059"/>
          <a:ext cx="4628281" cy="1171589"/>
        </p:xfrm>
        <a:graphic>
          <a:graphicData uri="http://schemas.openxmlformats.org/drawingml/2006/table">
            <a:tbl>
              <a:tblPr/>
              <a:tblGrid>
                <a:gridCol w="1332369"/>
                <a:gridCol w="2634542"/>
              </a:tblGrid>
              <a:tr h="8332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31"/>
                        </a:lnSpc>
                        <a:defRPr/>
                      </a:pPr>
                      <a:r>
                        <a:rPr lang="en-US" sz="2165">
                          <a:solidFill>
                            <a:srgbClr val="090100"/>
                          </a:solidFill>
                          <a:latin typeface="Canva Sans Bold"/>
                        </a:rPr>
                        <a:t>NPW</a:t>
                      </a:r>
                      <a:endParaRPr lang="en-US" sz="1100"/>
                    </a:p>
                  </a:txBody>
                  <a:tcPr marL="229161" marR="229161" marT="229161" marB="229161" anchor="ctr">
                    <a:lnL cmpd="sng" algn="ctr" cap="flat" w="5513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513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513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513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31"/>
                        </a:lnSpc>
                        <a:defRPr/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Canva Sans Bold"/>
                        </a:rPr>
                        <a:t>$1,622,968.74</a:t>
                      </a:r>
                      <a:endParaRPr lang="en-US" sz="1100"/>
                    </a:p>
                  </a:txBody>
                  <a:tcPr marL="229161" marR="229161" marT="229161" marB="229161" anchor="ctr">
                    <a:lnL cmpd="sng" algn="ctr" cap="flat" w="5513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513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513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513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3411841" y="3899906"/>
          <a:ext cx="4628281" cy="1171589"/>
        </p:xfrm>
        <a:graphic>
          <a:graphicData uri="http://schemas.openxmlformats.org/drawingml/2006/table">
            <a:tbl>
              <a:tblPr/>
              <a:tblGrid>
                <a:gridCol w="1332369"/>
                <a:gridCol w="2634542"/>
              </a:tblGrid>
              <a:tr h="8332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31"/>
                        </a:lnSpc>
                        <a:defRPr/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Canva Sans Bold"/>
                        </a:rPr>
                        <a:t>FW</a:t>
                      </a:r>
                      <a:endParaRPr lang="en-US" sz="1100"/>
                    </a:p>
                  </a:txBody>
                  <a:tcPr marL="229161" marR="229161" marT="229161" marB="229161" anchor="ctr">
                    <a:lnL cmpd="sng" algn="ctr" cap="flat" w="5513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513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513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513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31"/>
                        </a:lnSpc>
                        <a:defRPr/>
                      </a:pPr>
                      <a:r>
                        <a:rPr lang="en-US" sz="2165">
                          <a:solidFill>
                            <a:srgbClr val="000000"/>
                          </a:solidFill>
                          <a:latin typeface="Canva Sans Bold"/>
                        </a:rPr>
                        <a:t>$9,781,740.31</a:t>
                      </a:r>
                      <a:endParaRPr lang="en-US" sz="1100"/>
                    </a:p>
                  </a:txBody>
                  <a:tcPr marL="229161" marR="229161" marT="229161" marB="229161" anchor="ctr">
                    <a:lnL cmpd="sng" algn="ctr" cap="flat" w="5513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5513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5513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55134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2" id="12"/>
          <p:cNvSpPr/>
          <p:nvPr/>
        </p:nvSpPr>
        <p:spPr>
          <a:xfrm flipH="false" flipV="false" rot="0">
            <a:off x="1028700" y="1918813"/>
            <a:ext cx="16230600" cy="809196"/>
          </a:xfrm>
          <a:custGeom>
            <a:avLst/>
            <a:gdLst/>
            <a:ahLst/>
            <a:cxnLst/>
            <a:rect r="r" b="b" t="t" l="l"/>
            <a:pathLst>
              <a:path h="809196" w="16230600">
                <a:moveTo>
                  <a:pt x="0" y="0"/>
                </a:moveTo>
                <a:lnTo>
                  <a:pt x="16230600" y="0"/>
                </a:lnTo>
                <a:lnTo>
                  <a:pt x="16230600" y="809196"/>
                </a:lnTo>
                <a:lnTo>
                  <a:pt x="0" y="809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2747059"/>
            <a:ext cx="5643120" cy="2552840"/>
          </a:xfrm>
          <a:custGeom>
            <a:avLst/>
            <a:gdLst/>
            <a:ahLst/>
            <a:cxnLst/>
            <a:rect r="r" b="b" t="t" l="l"/>
            <a:pathLst>
              <a:path h="2552840" w="5643120">
                <a:moveTo>
                  <a:pt x="0" y="0"/>
                </a:moveTo>
                <a:lnTo>
                  <a:pt x="5643120" y="0"/>
                </a:lnTo>
                <a:lnTo>
                  <a:pt x="5643120" y="2552840"/>
                </a:lnTo>
                <a:lnTo>
                  <a:pt x="0" y="2552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5823774"/>
            <a:ext cx="16230600" cy="2049113"/>
          </a:xfrm>
          <a:custGeom>
            <a:avLst/>
            <a:gdLst/>
            <a:ahLst/>
            <a:cxnLst/>
            <a:rect r="r" b="b" t="t" l="l"/>
            <a:pathLst>
              <a:path h="2049113" w="16230600">
                <a:moveTo>
                  <a:pt x="0" y="0"/>
                </a:moveTo>
                <a:lnTo>
                  <a:pt x="16230600" y="0"/>
                </a:lnTo>
                <a:lnTo>
                  <a:pt x="16230600" y="2049113"/>
                </a:lnTo>
                <a:lnTo>
                  <a:pt x="0" y="2049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57109" y="9719945"/>
            <a:ext cx="185611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Team 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144526" y="9719945"/>
            <a:ext cx="148636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09</a:t>
            </a:r>
          </a:p>
        </p:txBody>
      </p:sp>
      <p:sp>
        <p:nvSpPr>
          <p:cNvPr name="AutoShape 17" id="17"/>
          <p:cNvSpPr/>
          <p:nvPr/>
        </p:nvSpPr>
        <p:spPr>
          <a:xfrm>
            <a:off x="657109" y="9615170"/>
            <a:ext cx="16973783" cy="0"/>
          </a:xfrm>
          <a:prstGeom prst="line">
            <a:avLst/>
          </a:prstGeom>
          <a:ln cap="flat" w="38100">
            <a:solidFill>
              <a:srgbClr val="1B43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646706" y="8052072"/>
            <a:ext cx="14994588" cy="130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3038" indent="-271519" lvl="1">
              <a:lnSpc>
                <a:spcPts val="3521"/>
              </a:lnSpc>
              <a:buFont typeface="Arial"/>
              <a:buChar char="•"/>
            </a:pPr>
            <a:r>
              <a:rPr lang="en-US" sz="2515">
                <a:solidFill>
                  <a:srgbClr val="000000"/>
                </a:solidFill>
                <a:latin typeface="Canva Sans Bold"/>
              </a:rPr>
              <a:t>We have considered 12 investment cases and prepared 12 identical sheets to show calculations for each case</a:t>
            </a:r>
          </a:p>
          <a:p>
            <a:pPr marL="543038" indent="-271519" lvl="1">
              <a:lnSpc>
                <a:spcPts val="3521"/>
              </a:lnSpc>
              <a:buFont typeface="Arial"/>
              <a:buChar char="•"/>
            </a:pPr>
            <a:r>
              <a:rPr lang="en-US" sz="2515">
                <a:solidFill>
                  <a:srgbClr val="000000"/>
                </a:solidFill>
                <a:latin typeface="Canva Sans Bold"/>
              </a:rPr>
              <a:t>Different MARR values as 1%, 5%, 7%, 15%, 20%, 30%, 35%, 40% were taken into account.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4596" y="204694"/>
            <a:ext cx="15499202" cy="1305112"/>
            <a:chOff x="0" y="0"/>
            <a:chExt cx="20665603" cy="17401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22878" y="0"/>
              <a:ext cx="20342726" cy="1731965"/>
              <a:chOff x="0" y="0"/>
              <a:chExt cx="4018316" cy="34211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18316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4018316">
                    <a:moveTo>
                      <a:pt x="0" y="0"/>
                    </a:moveTo>
                    <a:lnTo>
                      <a:pt x="4018316" y="0"/>
                    </a:lnTo>
                    <a:lnTo>
                      <a:pt x="4018316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1B433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4018316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8184"/>
              <a:ext cx="1280048" cy="1731965"/>
              <a:chOff x="0" y="0"/>
              <a:chExt cx="252849" cy="34211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52849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252849">
                    <a:moveTo>
                      <a:pt x="0" y="0"/>
                    </a:moveTo>
                    <a:lnTo>
                      <a:pt x="252849" y="0"/>
                    </a:lnTo>
                    <a:lnTo>
                      <a:pt x="252849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52B78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252849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842386" y="499004"/>
            <a:ext cx="1408006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F5F5F5"/>
                </a:solidFill>
                <a:latin typeface="Montserrat Bold"/>
              </a:rPr>
              <a:t>PAIR COMPARISION- STOCK INVESTMENT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7109" y="9719945"/>
            <a:ext cx="185611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Team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44526" y="9719945"/>
            <a:ext cx="148636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10</a:t>
            </a:r>
          </a:p>
        </p:txBody>
      </p:sp>
      <p:sp>
        <p:nvSpPr>
          <p:cNvPr name="AutoShape 12" id="12"/>
          <p:cNvSpPr/>
          <p:nvPr/>
        </p:nvSpPr>
        <p:spPr>
          <a:xfrm>
            <a:off x="657109" y="9615170"/>
            <a:ext cx="16973783" cy="0"/>
          </a:xfrm>
          <a:prstGeom prst="line">
            <a:avLst/>
          </a:prstGeom>
          <a:ln cap="flat" w="38100">
            <a:solidFill>
              <a:srgbClr val="1B43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865788" y="1715827"/>
            <a:ext cx="14556425" cy="7674272"/>
          </a:xfrm>
          <a:custGeom>
            <a:avLst/>
            <a:gdLst/>
            <a:ahLst/>
            <a:cxnLst/>
            <a:rect r="r" b="b" t="t" l="l"/>
            <a:pathLst>
              <a:path h="7674272" w="14556425">
                <a:moveTo>
                  <a:pt x="0" y="0"/>
                </a:moveTo>
                <a:lnTo>
                  <a:pt x="14556424" y="0"/>
                </a:lnTo>
                <a:lnTo>
                  <a:pt x="14556424" y="7674272"/>
                </a:lnTo>
                <a:lnTo>
                  <a:pt x="0" y="7674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18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4596" y="204694"/>
            <a:ext cx="15499202" cy="1305112"/>
            <a:chOff x="0" y="0"/>
            <a:chExt cx="20665603" cy="17401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22878" y="0"/>
              <a:ext cx="20342726" cy="1731965"/>
              <a:chOff x="0" y="0"/>
              <a:chExt cx="4018316" cy="34211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18316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4018316">
                    <a:moveTo>
                      <a:pt x="0" y="0"/>
                    </a:moveTo>
                    <a:lnTo>
                      <a:pt x="4018316" y="0"/>
                    </a:lnTo>
                    <a:lnTo>
                      <a:pt x="4018316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1B433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4018316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8184"/>
              <a:ext cx="1280048" cy="1731965"/>
              <a:chOff x="0" y="0"/>
              <a:chExt cx="252849" cy="34211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52849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252849">
                    <a:moveTo>
                      <a:pt x="0" y="0"/>
                    </a:moveTo>
                    <a:lnTo>
                      <a:pt x="252849" y="0"/>
                    </a:lnTo>
                    <a:lnTo>
                      <a:pt x="252849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52B78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252849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842386" y="499004"/>
            <a:ext cx="1408006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F5F5F5"/>
                </a:solidFill>
                <a:latin typeface="Montserrat Bold"/>
              </a:rPr>
              <a:t>PAIR COMPARISION- TRANSPORTATION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7109" y="9719945"/>
            <a:ext cx="185611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Team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44526" y="9719945"/>
            <a:ext cx="148636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11</a:t>
            </a:r>
          </a:p>
        </p:txBody>
      </p:sp>
      <p:sp>
        <p:nvSpPr>
          <p:cNvPr name="AutoShape 12" id="12"/>
          <p:cNvSpPr/>
          <p:nvPr/>
        </p:nvSpPr>
        <p:spPr>
          <a:xfrm>
            <a:off x="657109" y="9615170"/>
            <a:ext cx="16973783" cy="0"/>
          </a:xfrm>
          <a:prstGeom prst="line">
            <a:avLst/>
          </a:prstGeom>
          <a:ln cap="flat" w="38100">
            <a:solidFill>
              <a:srgbClr val="1B43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606195" y="1654263"/>
            <a:ext cx="17141797" cy="7797401"/>
          </a:xfrm>
          <a:custGeom>
            <a:avLst/>
            <a:gdLst/>
            <a:ahLst/>
            <a:cxnLst/>
            <a:rect r="r" b="b" t="t" l="l"/>
            <a:pathLst>
              <a:path h="7797401" w="17141797">
                <a:moveTo>
                  <a:pt x="0" y="0"/>
                </a:moveTo>
                <a:lnTo>
                  <a:pt x="17141796" y="0"/>
                </a:lnTo>
                <a:lnTo>
                  <a:pt x="17141796" y="7797400"/>
                </a:lnTo>
                <a:lnTo>
                  <a:pt x="0" y="779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6" t="-6507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4596" y="204694"/>
            <a:ext cx="15499202" cy="1305112"/>
            <a:chOff x="0" y="0"/>
            <a:chExt cx="20665603" cy="17401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22878" y="0"/>
              <a:ext cx="20342726" cy="1731965"/>
              <a:chOff x="0" y="0"/>
              <a:chExt cx="4018316" cy="34211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18316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4018316">
                    <a:moveTo>
                      <a:pt x="0" y="0"/>
                    </a:moveTo>
                    <a:lnTo>
                      <a:pt x="4018316" y="0"/>
                    </a:lnTo>
                    <a:lnTo>
                      <a:pt x="4018316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1B433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4018316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8184"/>
              <a:ext cx="1280048" cy="1731965"/>
              <a:chOff x="0" y="0"/>
              <a:chExt cx="252849" cy="34211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52849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252849">
                    <a:moveTo>
                      <a:pt x="0" y="0"/>
                    </a:moveTo>
                    <a:lnTo>
                      <a:pt x="252849" y="0"/>
                    </a:lnTo>
                    <a:lnTo>
                      <a:pt x="252849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52B78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252849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842386" y="499004"/>
            <a:ext cx="1408006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F5F5F5"/>
                </a:solidFill>
                <a:latin typeface="Montserrat Bold"/>
              </a:rPr>
              <a:t>PAIR COMPARISION- LIVING EXPENSES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7109" y="9719945"/>
            <a:ext cx="185611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Team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44526" y="9719945"/>
            <a:ext cx="148636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12</a:t>
            </a:r>
          </a:p>
        </p:txBody>
      </p:sp>
      <p:sp>
        <p:nvSpPr>
          <p:cNvPr name="AutoShape 12" id="12"/>
          <p:cNvSpPr/>
          <p:nvPr/>
        </p:nvSpPr>
        <p:spPr>
          <a:xfrm>
            <a:off x="657109" y="9615170"/>
            <a:ext cx="16973783" cy="0"/>
          </a:xfrm>
          <a:prstGeom prst="line">
            <a:avLst/>
          </a:prstGeom>
          <a:ln cap="flat" w="38100">
            <a:solidFill>
              <a:srgbClr val="1B43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586087" y="1605699"/>
            <a:ext cx="15115826" cy="7857071"/>
          </a:xfrm>
          <a:custGeom>
            <a:avLst/>
            <a:gdLst/>
            <a:ahLst/>
            <a:cxnLst/>
            <a:rect r="r" b="b" t="t" l="l"/>
            <a:pathLst>
              <a:path h="7857071" w="15115826">
                <a:moveTo>
                  <a:pt x="0" y="0"/>
                </a:moveTo>
                <a:lnTo>
                  <a:pt x="15115826" y="0"/>
                </a:lnTo>
                <a:lnTo>
                  <a:pt x="15115826" y="7857071"/>
                </a:lnTo>
                <a:lnTo>
                  <a:pt x="0" y="78570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445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4596" y="204694"/>
            <a:ext cx="15499202" cy="1305112"/>
            <a:chOff x="0" y="0"/>
            <a:chExt cx="20665603" cy="17401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22878" y="0"/>
              <a:ext cx="20342726" cy="1731965"/>
              <a:chOff x="0" y="0"/>
              <a:chExt cx="4018316" cy="34211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18316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4018316">
                    <a:moveTo>
                      <a:pt x="0" y="0"/>
                    </a:moveTo>
                    <a:lnTo>
                      <a:pt x="4018316" y="0"/>
                    </a:lnTo>
                    <a:lnTo>
                      <a:pt x="4018316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1B433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4018316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8184"/>
              <a:ext cx="1280048" cy="1731965"/>
              <a:chOff x="0" y="0"/>
              <a:chExt cx="252849" cy="34211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52849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252849">
                    <a:moveTo>
                      <a:pt x="0" y="0"/>
                    </a:moveTo>
                    <a:lnTo>
                      <a:pt x="252849" y="0"/>
                    </a:lnTo>
                    <a:lnTo>
                      <a:pt x="252849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52B78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252849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842386" y="499004"/>
            <a:ext cx="1408006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F5F5F5"/>
                </a:solidFill>
                <a:latin typeface="Montserrat Bold"/>
              </a:rPr>
              <a:t>CASE WISE FUTURE WORTH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7109" y="9719945"/>
            <a:ext cx="185611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Team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44526" y="9719945"/>
            <a:ext cx="148636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13</a:t>
            </a:r>
          </a:p>
        </p:txBody>
      </p:sp>
      <p:sp>
        <p:nvSpPr>
          <p:cNvPr name="AutoShape 12" id="12"/>
          <p:cNvSpPr/>
          <p:nvPr/>
        </p:nvSpPr>
        <p:spPr>
          <a:xfrm>
            <a:off x="657109" y="9615170"/>
            <a:ext cx="16973783" cy="0"/>
          </a:xfrm>
          <a:prstGeom prst="line">
            <a:avLst/>
          </a:prstGeom>
          <a:ln cap="flat" w="38100">
            <a:solidFill>
              <a:srgbClr val="1B43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41674" y="1725380"/>
            <a:ext cx="17604653" cy="6192342"/>
          </a:xfrm>
          <a:custGeom>
            <a:avLst/>
            <a:gdLst/>
            <a:ahLst/>
            <a:cxnLst/>
            <a:rect r="r" b="b" t="t" l="l"/>
            <a:pathLst>
              <a:path h="6192342" w="17604653">
                <a:moveTo>
                  <a:pt x="0" y="0"/>
                </a:moveTo>
                <a:lnTo>
                  <a:pt x="17604652" y="0"/>
                </a:lnTo>
                <a:lnTo>
                  <a:pt x="17604652" y="6192342"/>
                </a:lnTo>
                <a:lnTo>
                  <a:pt x="0" y="6192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12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23942" y="8293564"/>
            <a:ext cx="14640115" cy="869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3038" indent="-271519" lvl="1">
              <a:lnSpc>
                <a:spcPts val="3521"/>
              </a:lnSpc>
              <a:spcBef>
                <a:spcPct val="0"/>
              </a:spcBef>
              <a:buFont typeface="Arial"/>
              <a:buChar char="•"/>
            </a:pPr>
            <a:r>
              <a:rPr lang="en-US" sz="2515" strike="noStrike" u="none">
                <a:solidFill>
                  <a:srgbClr val="000000"/>
                </a:solidFill>
                <a:latin typeface="Canva Sans"/>
              </a:rPr>
              <a:t>The values highlighted in green shows the case with highest future worth for given MARR.</a:t>
            </a:r>
          </a:p>
          <a:p>
            <a:pPr algn="l" marL="543038" indent="-271519" lvl="1">
              <a:lnSpc>
                <a:spcPts val="3521"/>
              </a:lnSpc>
              <a:spcBef>
                <a:spcPct val="0"/>
              </a:spcBef>
              <a:buFont typeface="Arial"/>
              <a:buChar char="•"/>
            </a:pPr>
            <a:r>
              <a:rPr lang="en-US" sz="2515" strike="noStrike" u="none">
                <a:solidFill>
                  <a:srgbClr val="000000"/>
                </a:solidFill>
                <a:latin typeface="Canva Sans"/>
              </a:rPr>
              <a:t>The values highlighted in red shows the case with lowest fututre worth for given MARR.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4596" y="204694"/>
            <a:ext cx="15499202" cy="1305112"/>
            <a:chOff x="0" y="0"/>
            <a:chExt cx="20665603" cy="17401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22878" y="0"/>
              <a:ext cx="20342726" cy="1731965"/>
              <a:chOff x="0" y="0"/>
              <a:chExt cx="4018316" cy="34211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18316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4018316">
                    <a:moveTo>
                      <a:pt x="0" y="0"/>
                    </a:moveTo>
                    <a:lnTo>
                      <a:pt x="4018316" y="0"/>
                    </a:lnTo>
                    <a:lnTo>
                      <a:pt x="4018316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1B433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4018316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8184"/>
              <a:ext cx="1280048" cy="1731965"/>
              <a:chOff x="0" y="0"/>
              <a:chExt cx="252849" cy="34211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52849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252849">
                    <a:moveTo>
                      <a:pt x="0" y="0"/>
                    </a:moveTo>
                    <a:lnTo>
                      <a:pt x="252849" y="0"/>
                    </a:lnTo>
                    <a:lnTo>
                      <a:pt x="252849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52B78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252849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842386" y="499004"/>
            <a:ext cx="1408006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F5F5F5"/>
                </a:solidFill>
                <a:latin typeface="Montserrat 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7109" y="9719945"/>
            <a:ext cx="185611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Team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44526" y="9719945"/>
            <a:ext cx="148636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14</a:t>
            </a:r>
          </a:p>
        </p:txBody>
      </p:sp>
      <p:sp>
        <p:nvSpPr>
          <p:cNvPr name="AutoShape 12" id="12"/>
          <p:cNvSpPr/>
          <p:nvPr/>
        </p:nvSpPr>
        <p:spPr>
          <a:xfrm>
            <a:off x="657109" y="9615170"/>
            <a:ext cx="16973783" cy="0"/>
          </a:xfrm>
          <a:prstGeom prst="line">
            <a:avLst/>
          </a:prstGeom>
          <a:ln cap="flat" w="38100">
            <a:solidFill>
              <a:srgbClr val="1B433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028700" y="2293862"/>
            <a:ext cx="16230600" cy="6625500"/>
            <a:chOff x="0" y="0"/>
            <a:chExt cx="4274726" cy="17449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274726" cy="1744988"/>
            </a:xfrm>
            <a:custGeom>
              <a:avLst/>
              <a:gdLst/>
              <a:ahLst/>
              <a:cxnLst/>
              <a:rect r="r" b="b" t="t" l="l"/>
              <a:pathLst>
                <a:path h="1744988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44988"/>
                  </a:lnTo>
                  <a:lnTo>
                    <a:pt x="0" y="1744988"/>
                  </a:lnTo>
                  <a:close/>
                </a:path>
              </a:pathLst>
            </a:custGeom>
            <a:solidFill>
              <a:srgbClr val="52B788">
                <a:alpha val="34902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4274726" cy="1725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84984" y="2730463"/>
            <a:ext cx="15718032" cy="5685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1"/>
              </a:lnSpc>
            </a:pPr>
            <a:r>
              <a:rPr lang="en-US" sz="2521" spc="254">
                <a:solidFill>
                  <a:srgbClr val="1B4332"/>
                </a:solidFill>
                <a:latin typeface="Montserrat Bold"/>
              </a:rPr>
              <a:t>Based on the Future Worth Analysis, We have identified the cases which provide optimal Future Worth at different MARR.</a:t>
            </a:r>
          </a:p>
          <a:p>
            <a:pPr>
              <a:lnSpc>
                <a:spcPts val="3781"/>
              </a:lnSpc>
            </a:pPr>
          </a:p>
          <a:p>
            <a:pPr marL="544293" indent="-272147" lvl="1">
              <a:lnSpc>
                <a:spcPts val="3781"/>
              </a:lnSpc>
              <a:buFont typeface="Arial"/>
              <a:buChar char="•"/>
            </a:pPr>
            <a:r>
              <a:rPr lang="en-US" sz="2521" spc="254">
                <a:solidFill>
                  <a:srgbClr val="1B4332"/>
                </a:solidFill>
                <a:latin typeface="Montserrat Bold"/>
              </a:rPr>
              <a:t>For MARR of 1%, 5%, 7% Case 5 provides the highest Future Worth, whereas Case 12 provides lowest future worth.</a:t>
            </a:r>
          </a:p>
          <a:p>
            <a:pPr>
              <a:lnSpc>
                <a:spcPts val="3781"/>
              </a:lnSpc>
            </a:pPr>
          </a:p>
          <a:p>
            <a:pPr marL="544293" indent="-272147" lvl="1">
              <a:lnSpc>
                <a:spcPts val="3781"/>
              </a:lnSpc>
              <a:buFont typeface="Arial"/>
              <a:buChar char="•"/>
            </a:pPr>
            <a:r>
              <a:rPr lang="en-US" sz="2521" spc="254">
                <a:solidFill>
                  <a:srgbClr val="1B4332"/>
                </a:solidFill>
                <a:latin typeface="Montserrat Bold"/>
              </a:rPr>
              <a:t>For MARR of 15%, 20% Case 7 provides the highest future worth, whereas case 10 provides lowest future worth.</a:t>
            </a:r>
          </a:p>
          <a:p>
            <a:pPr>
              <a:lnSpc>
                <a:spcPts val="3781"/>
              </a:lnSpc>
            </a:pPr>
          </a:p>
          <a:p>
            <a:pPr marL="544293" indent="-272147" lvl="1">
              <a:lnSpc>
                <a:spcPts val="3781"/>
              </a:lnSpc>
              <a:buFont typeface="Arial"/>
              <a:buChar char="•"/>
            </a:pPr>
            <a:r>
              <a:rPr lang="en-US" sz="2521" spc="254">
                <a:solidFill>
                  <a:srgbClr val="1B4332"/>
                </a:solidFill>
                <a:latin typeface="Montserrat Bold"/>
              </a:rPr>
              <a:t>For MARR 30%, 35%, 40% Case 12 provides highest Future worth, whereas Case 1 provides lowest future worth.</a:t>
            </a:r>
          </a:p>
          <a:p>
            <a:pPr algn="l">
              <a:lnSpc>
                <a:spcPts val="3781"/>
              </a:lnSpc>
            </a:pPr>
            <a:r>
              <a:rPr lang="en-US" sz="2521" spc="254">
                <a:solidFill>
                  <a:srgbClr val="1B4332"/>
                </a:solidFill>
                <a:latin typeface="Montserrat Bold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4596" y="204694"/>
            <a:ext cx="15499202" cy="1305112"/>
            <a:chOff x="0" y="0"/>
            <a:chExt cx="20665603" cy="17401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22878" y="0"/>
              <a:ext cx="20342726" cy="1731965"/>
              <a:chOff x="0" y="0"/>
              <a:chExt cx="4018316" cy="34211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18316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4018316">
                    <a:moveTo>
                      <a:pt x="0" y="0"/>
                    </a:moveTo>
                    <a:lnTo>
                      <a:pt x="4018316" y="0"/>
                    </a:lnTo>
                    <a:lnTo>
                      <a:pt x="4018316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1B433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4018316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8184"/>
              <a:ext cx="1280048" cy="1731965"/>
              <a:chOff x="0" y="0"/>
              <a:chExt cx="252849" cy="34211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52849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252849">
                    <a:moveTo>
                      <a:pt x="0" y="0"/>
                    </a:moveTo>
                    <a:lnTo>
                      <a:pt x="252849" y="0"/>
                    </a:lnTo>
                    <a:lnTo>
                      <a:pt x="252849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52B78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252849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842386" y="499004"/>
            <a:ext cx="1408006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F5F5F5"/>
                </a:solidFill>
                <a:latin typeface="Montserrat Bold"/>
              </a:rPr>
              <a:t>REFERENCES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7109" y="9719945"/>
            <a:ext cx="185611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Team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44526" y="9719945"/>
            <a:ext cx="148636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15</a:t>
            </a:r>
          </a:p>
        </p:txBody>
      </p:sp>
      <p:sp>
        <p:nvSpPr>
          <p:cNvPr name="AutoShape 12" id="12"/>
          <p:cNvSpPr/>
          <p:nvPr/>
        </p:nvSpPr>
        <p:spPr>
          <a:xfrm>
            <a:off x="657109" y="9615170"/>
            <a:ext cx="16973783" cy="0"/>
          </a:xfrm>
          <a:prstGeom prst="line">
            <a:avLst/>
          </a:prstGeom>
          <a:ln cap="flat" w="38100">
            <a:solidFill>
              <a:srgbClr val="1B433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028700" y="2293862"/>
            <a:ext cx="16230600" cy="6625500"/>
            <a:chOff x="0" y="0"/>
            <a:chExt cx="4274726" cy="17449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274726" cy="1744988"/>
            </a:xfrm>
            <a:custGeom>
              <a:avLst/>
              <a:gdLst/>
              <a:ahLst/>
              <a:cxnLst/>
              <a:rect r="r" b="b" t="t" l="l"/>
              <a:pathLst>
                <a:path h="1744988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44988"/>
                  </a:lnTo>
                  <a:lnTo>
                    <a:pt x="0" y="1744988"/>
                  </a:lnTo>
                  <a:close/>
                </a:path>
              </a:pathLst>
            </a:custGeom>
            <a:solidFill>
              <a:srgbClr val="52B788">
                <a:alpha val="34902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4274726" cy="1725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84984" y="2482813"/>
            <a:ext cx="15718032" cy="602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6900"/>
              </a:lnSpc>
              <a:buFont typeface="Arial"/>
              <a:buChar char="•"/>
            </a:pPr>
            <a:r>
              <a:rPr lang="en-US" sz="3000" spc="303">
                <a:solidFill>
                  <a:srgbClr val="1B4332"/>
                </a:solidFill>
                <a:latin typeface="Montserrat Bold"/>
              </a:rPr>
              <a:t>https://www.bankrate.com/loans/student-loans/current-interest-rates/#best-rates </a:t>
            </a:r>
          </a:p>
          <a:p>
            <a:pPr marL="647700" indent="-323850" lvl="1">
              <a:lnSpc>
                <a:spcPts val="6900"/>
              </a:lnSpc>
              <a:buFont typeface="Arial"/>
              <a:buChar char="•"/>
            </a:pPr>
            <a:r>
              <a:rPr lang="en-US" sz="3000" spc="303">
                <a:solidFill>
                  <a:srgbClr val="1B4332"/>
                </a:solidFill>
                <a:latin typeface="Montserrat Bold"/>
              </a:rPr>
              <a:t>https://www.cargurus.com https://www.investopedia.com/articles/investing/090314/just-what-factors-value-your-used-car.asp </a:t>
            </a:r>
          </a:p>
          <a:p>
            <a:pPr algn="l" marL="647700" indent="-323850" lvl="1">
              <a:lnSpc>
                <a:spcPts val="6900"/>
              </a:lnSpc>
              <a:buFont typeface="Arial"/>
              <a:buChar char="•"/>
            </a:pPr>
            <a:r>
              <a:rPr lang="en-US" sz="3000" spc="303">
                <a:solidFill>
                  <a:srgbClr val="1B4332"/>
                </a:solidFill>
                <a:latin typeface="Montserrat Bold"/>
              </a:rPr>
              <a:t>https://www.carfax.com/press/resources/car-values-infographic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2133" y="-503994"/>
            <a:ext cx="10972174" cy="11051274"/>
            <a:chOff x="0" y="0"/>
            <a:chExt cx="2889791" cy="29106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89791" cy="2910624"/>
            </a:xfrm>
            <a:custGeom>
              <a:avLst/>
              <a:gdLst/>
              <a:ahLst/>
              <a:cxnLst/>
              <a:rect r="r" b="b" t="t" l="l"/>
              <a:pathLst>
                <a:path h="2910624" w="2889791">
                  <a:moveTo>
                    <a:pt x="0" y="0"/>
                  </a:moveTo>
                  <a:lnTo>
                    <a:pt x="2889791" y="0"/>
                  </a:lnTo>
                  <a:lnTo>
                    <a:pt x="2889791" y="2910624"/>
                  </a:lnTo>
                  <a:lnTo>
                    <a:pt x="0" y="2910624"/>
                  </a:lnTo>
                  <a:close/>
                </a:path>
              </a:pathLst>
            </a:custGeom>
            <a:solidFill>
              <a:srgbClr val="1B433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889791" cy="2891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34596" y="-451775"/>
            <a:ext cx="1176982" cy="11051274"/>
            <a:chOff x="0" y="0"/>
            <a:chExt cx="309987" cy="29106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9987" cy="2910624"/>
            </a:xfrm>
            <a:custGeom>
              <a:avLst/>
              <a:gdLst/>
              <a:ahLst/>
              <a:cxnLst/>
              <a:rect r="r" b="b" t="t" l="l"/>
              <a:pathLst>
                <a:path h="2910624" w="309987">
                  <a:moveTo>
                    <a:pt x="0" y="0"/>
                  </a:moveTo>
                  <a:lnTo>
                    <a:pt x="309987" y="0"/>
                  </a:lnTo>
                  <a:lnTo>
                    <a:pt x="309987" y="2910624"/>
                  </a:lnTo>
                  <a:lnTo>
                    <a:pt x="0" y="2910624"/>
                  </a:lnTo>
                  <a:close/>
                </a:path>
              </a:pathLst>
            </a:custGeom>
            <a:solidFill>
              <a:srgbClr val="52B78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309987" cy="2891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791460"/>
            <a:ext cx="9427372" cy="445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20"/>
              </a:lnSpc>
            </a:pPr>
            <a:r>
              <a:rPr lang="en-US" sz="12800">
                <a:solidFill>
                  <a:srgbClr val="F5F5F5"/>
                </a:solidFill>
                <a:latin typeface="Montserrat Bold"/>
              </a:rPr>
              <a:t>THANK </a:t>
            </a:r>
          </a:p>
          <a:p>
            <a:pPr algn="ctr">
              <a:lnSpc>
                <a:spcPts val="17920"/>
              </a:lnSpc>
            </a:pPr>
            <a:r>
              <a:rPr lang="en-US" sz="12800">
                <a:solidFill>
                  <a:srgbClr val="F5F5F5"/>
                </a:solidFill>
                <a:latin typeface="Montserrat Bold"/>
              </a:rPr>
              <a:t>YOU!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195417" y="1951980"/>
            <a:ext cx="6895821" cy="6383039"/>
            <a:chOff x="0" y="0"/>
            <a:chExt cx="9194428" cy="851071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9194428" cy="8510719"/>
              <a:chOff x="0" y="0"/>
              <a:chExt cx="1816183" cy="168113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816183" cy="1681130"/>
              </a:xfrm>
              <a:custGeom>
                <a:avLst/>
                <a:gdLst/>
                <a:ahLst/>
                <a:cxnLst/>
                <a:rect r="r" b="b" t="t" l="l"/>
                <a:pathLst>
                  <a:path h="1681130" w="1816183">
                    <a:moveTo>
                      <a:pt x="0" y="0"/>
                    </a:moveTo>
                    <a:lnTo>
                      <a:pt x="1816183" y="0"/>
                    </a:lnTo>
                    <a:lnTo>
                      <a:pt x="1816183" y="1681130"/>
                    </a:lnTo>
                    <a:lnTo>
                      <a:pt x="0" y="168113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0" cap="sq">
                <a:solidFill>
                  <a:srgbClr val="52B788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9050"/>
                <a:ext cx="1816183" cy="16620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9194428" cy="1712347"/>
              <a:chOff x="0" y="0"/>
              <a:chExt cx="1816183" cy="33824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816183" cy="338241"/>
              </a:xfrm>
              <a:custGeom>
                <a:avLst/>
                <a:gdLst/>
                <a:ahLst/>
                <a:cxnLst/>
                <a:rect r="r" b="b" t="t" l="l"/>
                <a:pathLst>
                  <a:path h="338241" w="1816183">
                    <a:moveTo>
                      <a:pt x="0" y="0"/>
                    </a:moveTo>
                    <a:lnTo>
                      <a:pt x="1816183" y="0"/>
                    </a:lnTo>
                    <a:lnTo>
                      <a:pt x="1816183" y="338241"/>
                    </a:lnTo>
                    <a:lnTo>
                      <a:pt x="0" y="338241"/>
                    </a:lnTo>
                    <a:close/>
                  </a:path>
                </a:pathLst>
              </a:custGeom>
              <a:solidFill>
                <a:srgbClr val="52B788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19050"/>
                <a:ext cx="1816183" cy="3191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422788" y="2150580"/>
              <a:ext cx="8348853" cy="5888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2"/>
                </a:lnSpc>
              </a:pPr>
              <a:r>
                <a:rPr lang="en-US" sz="2911" spc="116">
                  <a:solidFill>
                    <a:srgbClr val="1B4332"/>
                  </a:solidFill>
                  <a:latin typeface="Montserrat Bold"/>
                </a:rPr>
                <a:t>Vidit Vinay Jain</a:t>
              </a:r>
            </a:p>
            <a:p>
              <a:pPr algn="ctr">
                <a:lnSpc>
                  <a:spcPts val="3202"/>
                </a:lnSpc>
              </a:pPr>
            </a:p>
            <a:p>
              <a:pPr algn="ctr">
                <a:lnSpc>
                  <a:spcPts val="3202"/>
                </a:lnSpc>
              </a:pPr>
              <a:r>
                <a:rPr lang="en-US" sz="2911" spc="116">
                  <a:solidFill>
                    <a:srgbClr val="1B4332"/>
                  </a:solidFill>
                  <a:latin typeface="Montserrat Bold"/>
                </a:rPr>
                <a:t>Yash Sanjay Bagul</a:t>
              </a:r>
            </a:p>
            <a:p>
              <a:pPr algn="ctr">
                <a:lnSpc>
                  <a:spcPts val="3202"/>
                </a:lnSpc>
              </a:pPr>
            </a:p>
            <a:p>
              <a:pPr algn="ctr">
                <a:lnSpc>
                  <a:spcPts val="3202"/>
                </a:lnSpc>
              </a:pPr>
              <a:r>
                <a:rPr lang="en-US" sz="2911" spc="116">
                  <a:solidFill>
                    <a:srgbClr val="1B4332"/>
                  </a:solidFill>
                  <a:latin typeface="Montserrat Bold"/>
                </a:rPr>
                <a:t>S Amrutha Varshini</a:t>
              </a:r>
            </a:p>
            <a:p>
              <a:pPr algn="ctr">
                <a:lnSpc>
                  <a:spcPts val="3202"/>
                </a:lnSpc>
              </a:pPr>
            </a:p>
            <a:p>
              <a:pPr algn="ctr">
                <a:lnSpc>
                  <a:spcPts val="3202"/>
                </a:lnSpc>
              </a:pPr>
              <a:r>
                <a:rPr lang="en-US" sz="2911" spc="116">
                  <a:solidFill>
                    <a:srgbClr val="1B4332"/>
                  </a:solidFill>
                  <a:latin typeface="Montserrat Bold"/>
                </a:rPr>
                <a:t>Vatsal Hitendra Shah</a:t>
              </a:r>
            </a:p>
            <a:p>
              <a:pPr algn="ctr">
                <a:lnSpc>
                  <a:spcPts val="3202"/>
                </a:lnSpc>
              </a:pPr>
            </a:p>
            <a:p>
              <a:pPr algn="ctr">
                <a:lnSpc>
                  <a:spcPts val="3202"/>
                </a:lnSpc>
              </a:pPr>
              <a:r>
                <a:rPr lang="en-US" sz="2911" spc="116">
                  <a:solidFill>
                    <a:srgbClr val="1B4332"/>
                  </a:solidFill>
                  <a:latin typeface="Montserrat Bold"/>
                </a:rPr>
                <a:t>Aman Ajay Malawade </a:t>
              </a:r>
            </a:p>
            <a:p>
              <a:pPr algn="ctr">
                <a:lnSpc>
                  <a:spcPts val="3202"/>
                </a:lnSpc>
              </a:pPr>
            </a:p>
            <a:p>
              <a:pPr algn="ctr">
                <a:lnSpc>
                  <a:spcPts val="3202"/>
                </a:lnSpc>
              </a:pPr>
              <a:r>
                <a:rPr lang="en-US" sz="2911" spc="116">
                  <a:solidFill>
                    <a:srgbClr val="1B4332"/>
                  </a:solidFill>
                  <a:latin typeface="Montserrat Bold"/>
                </a:rPr>
                <a:t>Sajitha Banu Raja Mohamed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839232" y="271671"/>
              <a:ext cx="5515964" cy="1235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51"/>
                </a:lnSpc>
              </a:pPr>
              <a:r>
                <a:rPr lang="en-US" sz="6410" spc="256">
                  <a:solidFill>
                    <a:srgbClr val="F5F5F5"/>
                  </a:solidFill>
                  <a:latin typeface="Montserrat Bold"/>
                </a:rPr>
                <a:t>TEAM 01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4596" y="204694"/>
            <a:ext cx="15499202" cy="1305112"/>
            <a:chOff x="0" y="0"/>
            <a:chExt cx="20665603" cy="17401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22878" y="0"/>
              <a:ext cx="20342726" cy="1731965"/>
              <a:chOff x="0" y="0"/>
              <a:chExt cx="4018316" cy="34211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18316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4018316">
                    <a:moveTo>
                      <a:pt x="0" y="0"/>
                    </a:moveTo>
                    <a:lnTo>
                      <a:pt x="4018316" y="0"/>
                    </a:lnTo>
                    <a:lnTo>
                      <a:pt x="4018316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1B433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4018316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8184"/>
              <a:ext cx="1280048" cy="1731965"/>
              <a:chOff x="0" y="0"/>
              <a:chExt cx="252849" cy="34211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52849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252849">
                    <a:moveTo>
                      <a:pt x="0" y="0"/>
                    </a:moveTo>
                    <a:lnTo>
                      <a:pt x="252849" y="0"/>
                    </a:lnTo>
                    <a:lnTo>
                      <a:pt x="252849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52B78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252849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</p:grpSp>
      <p:sp>
        <p:nvSpPr>
          <p:cNvPr name="AutoShape 9" id="9"/>
          <p:cNvSpPr/>
          <p:nvPr/>
        </p:nvSpPr>
        <p:spPr>
          <a:xfrm>
            <a:off x="657109" y="9615170"/>
            <a:ext cx="16973783" cy="0"/>
          </a:xfrm>
          <a:prstGeom prst="line">
            <a:avLst/>
          </a:prstGeom>
          <a:ln cap="flat" w="38100">
            <a:solidFill>
              <a:srgbClr val="1B43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627931" y="2211480"/>
            <a:ext cx="6002960" cy="6850974"/>
          </a:xfrm>
          <a:custGeom>
            <a:avLst/>
            <a:gdLst/>
            <a:ahLst/>
            <a:cxnLst/>
            <a:rect r="r" b="b" t="t" l="l"/>
            <a:pathLst>
              <a:path h="6850974" w="6002960">
                <a:moveTo>
                  <a:pt x="0" y="0"/>
                </a:moveTo>
                <a:lnTo>
                  <a:pt x="6002960" y="0"/>
                </a:lnTo>
                <a:lnTo>
                  <a:pt x="6002960" y="6850973"/>
                </a:lnTo>
                <a:lnTo>
                  <a:pt x="0" y="6850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87" t="-2917" r="-9369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42386" y="499004"/>
            <a:ext cx="1408006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F5F5F5"/>
                </a:solidFill>
                <a:latin typeface="Montserrat Bold"/>
              </a:rPr>
              <a:t>LET’S GET TO KNOW YASH</a:t>
            </a:r>
            <a:r>
              <a:rPr lang="en-US" sz="3799">
                <a:solidFill>
                  <a:srgbClr val="F5F5F5"/>
                </a:solidFill>
                <a:latin typeface="Montserrat Bold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7109" y="9719945"/>
            <a:ext cx="185611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Team 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2386" y="2312926"/>
            <a:ext cx="10970678" cy="6457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9"/>
              </a:lnSpc>
            </a:pPr>
            <a:r>
              <a:rPr lang="en-US" sz="3905" spc="124">
                <a:solidFill>
                  <a:srgbClr val="52B788"/>
                </a:solidFill>
                <a:latin typeface="Montserrat Bold"/>
              </a:rPr>
              <a:t>Yash, a 24-year-old engineer, aims to retire comfortably at 60. He seeks a financial plan to secure his future, covering housing, transportation, education loans, and investments. </a:t>
            </a:r>
          </a:p>
          <a:p>
            <a:pPr>
              <a:lnSpc>
                <a:spcPts val="5109"/>
              </a:lnSpc>
            </a:pPr>
          </a:p>
          <a:p>
            <a:pPr>
              <a:lnSpc>
                <a:spcPts val="6639"/>
              </a:lnSpc>
            </a:pPr>
            <a:r>
              <a:rPr lang="en-US" sz="3905" spc="124">
                <a:solidFill>
                  <a:srgbClr val="52B788"/>
                </a:solidFill>
                <a:latin typeface="Montserrat Bold"/>
              </a:rPr>
              <a:t>Let's craft a 36-year plan to guide him towards his retirement goals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144526" y="9719945"/>
            <a:ext cx="148636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4596" y="204694"/>
            <a:ext cx="15499202" cy="1305112"/>
            <a:chOff x="0" y="0"/>
            <a:chExt cx="20665603" cy="17401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22878" y="0"/>
              <a:ext cx="20342726" cy="1731965"/>
              <a:chOff x="0" y="0"/>
              <a:chExt cx="4018316" cy="34211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18316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4018316">
                    <a:moveTo>
                      <a:pt x="0" y="0"/>
                    </a:moveTo>
                    <a:lnTo>
                      <a:pt x="4018316" y="0"/>
                    </a:lnTo>
                    <a:lnTo>
                      <a:pt x="4018316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1B433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4018316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8184"/>
              <a:ext cx="1280048" cy="1731965"/>
              <a:chOff x="0" y="0"/>
              <a:chExt cx="252849" cy="34211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52849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252849">
                    <a:moveTo>
                      <a:pt x="0" y="0"/>
                    </a:moveTo>
                    <a:lnTo>
                      <a:pt x="252849" y="0"/>
                    </a:lnTo>
                    <a:lnTo>
                      <a:pt x="252849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52B78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252849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842386" y="499004"/>
            <a:ext cx="1408006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F5F5F5"/>
                </a:solidFill>
                <a:latin typeface="Montserrat Bold"/>
              </a:rPr>
              <a:t>YASH’S FINANCIAL BACKGROUND</a:t>
            </a:r>
            <a:r>
              <a:rPr lang="en-US" sz="3799">
                <a:solidFill>
                  <a:srgbClr val="F5F5F5"/>
                </a:solidFill>
                <a:latin typeface="Montserrat Bol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7109" y="9719945"/>
            <a:ext cx="185611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Team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44526" y="9719945"/>
            <a:ext cx="148636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02</a:t>
            </a:r>
          </a:p>
        </p:txBody>
      </p:sp>
      <p:sp>
        <p:nvSpPr>
          <p:cNvPr name="AutoShape 12" id="12"/>
          <p:cNvSpPr/>
          <p:nvPr/>
        </p:nvSpPr>
        <p:spPr>
          <a:xfrm>
            <a:off x="657109" y="9615170"/>
            <a:ext cx="16973783" cy="0"/>
          </a:xfrm>
          <a:prstGeom prst="line">
            <a:avLst/>
          </a:prstGeom>
          <a:ln cap="flat" w="38100">
            <a:solidFill>
              <a:srgbClr val="1B43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304615" y="3233385"/>
            <a:ext cx="4758960" cy="3585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4"/>
              </a:lnSpc>
              <a:spcBef>
                <a:spcPct val="0"/>
              </a:spcBef>
            </a:pPr>
          </a:p>
          <a:p>
            <a:pPr algn="l" marL="434184" indent="-217092" lvl="1">
              <a:lnSpc>
                <a:spcPts val="2614"/>
              </a:lnSpc>
              <a:spcBef>
                <a:spcPct val="0"/>
              </a:spcBef>
              <a:buFont typeface="Arial"/>
              <a:buChar char="•"/>
            </a:pPr>
            <a:r>
              <a:rPr lang="en-US" sz="2011" strike="noStrike" u="none">
                <a:solidFill>
                  <a:srgbClr val="000000"/>
                </a:solidFill>
                <a:latin typeface="Canva Sans"/>
              </a:rPr>
              <a:t>Loan Amount: $70,000</a:t>
            </a:r>
          </a:p>
          <a:p>
            <a:pPr algn="l">
              <a:lnSpc>
                <a:spcPts val="2614"/>
              </a:lnSpc>
              <a:spcBef>
                <a:spcPct val="0"/>
              </a:spcBef>
            </a:pPr>
          </a:p>
          <a:p>
            <a:pPr algn="l" marL="434184" indent="-217092" lvl="1">
              <a:lnSpc>
                <a:spcPts val="2614"/>
              </a:lnSpc>
              <a:spcBef>
                <a:spcPct val="0"/>
              </a:spcBef>
              <a:buFont typeface="Arial"/>
              <a:buChar char="•"/>
            </a:pPr>
            <a:r>
              <a:rPr lang="en-US" sz="2011" strike="noStrike" u="none">
                <a:solidFill>
                  <a:srgbClr val="000000"/>
                </a:solidFill>
                <a:latin typeface="Canva Sans"/>
              </a:rPr>
              <a:t>Disbursed Amount for First Year Fees: $35,000</a:t>
            </a:r>
          </a:p>
          <a:p>
            <a:pPr algn="l">
              <a:lnSpc>
                <a:spcPts val="2614"/>
              </a:lnSpc>
              <a:spcBef>
                <a:spcPct val="0"/>
              </a:spcBef>
            </a:pPr>
          </a:p>
          <a:p>
            <a:pPr algn="l" marL="434184" indent="-217092" lvl="1">
              <a:lnSpc>
                <a:spcPts val="2614"/>
              </a:lnSpc>
              <a:spcBef>
                <a:spcPct val="0"/>
              </a:spcBef>
              <a:buFont typeface="Arial"/>
              <a:buChar char="•"/>
            </a:pPr>
            <a:r>
              <a:rPr lang="en-US" sz="2011" strike="noStrike" u="none">
                <a:solidFill>
                  <a:srgbClr val="000000"/>
                </a:solidFill>
                <a:latin typeface="Canva Sans"/>
              </a:rPr>
              <a:t>Disbursed Amount for Final Year Fees: $35,000</a:t>
            </a:r>
          </a:p>
          <a:p>
            <a:pPr algn="l">
              <a:lnSpc>
                <a:spcPts val="2614"/>
              </a:lnSpc>
              <a:spcBef>
                <a:spcPct val="0"/>
              </a:spcBef>
            </a:pPr>
          </a:p>
          <a:p>
            <a:pPr algn="l" marL="434184" indent="-217092" lvl="1">
              <a:lnSpc>
                <a:spcPts val="2614"/>
              </a:lnSpc>
              <a:spcBef>
                <a:spcPct val="0"/>
              </a:spcBef>
              <a:buFont typeface="Arial"/>
              <a:buChar char="•"/>
            </a:pPr>
            <a:r>
              <a:rPr lang="en-US" sz="2011" strike="noStrike" u="none">
                <a:solidFill>
                  <a:srgbClr val="000000"/>
                </a:solidFill>
                <a:latin typeface="Canva Sans"/>
              </a:rPr>
              <a:t>Interest Rate: 2% per year compounded monthly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7109" y="2481956"/>
            <a:ext cx="898829" cy="939201"/>
            <a:chOff x="0" y="0"/>
            <a:chExt cx="1198439" cy="1252268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54711" cy="370643"/>
              </a:xfrm>
              <a:custGeom>
                <a:avLst/>
                <a:gdLst/>
                <a:ahLst/>
                <a:cxnLst/>
                <a:rect r="r" b="b" t="t" l="l"/>
                <a:pathLst>
                  <a:path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solidFill>
                <a:srgbClr val="52B788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82960"/>
              <a:ext cx="1198439" cy="100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1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802945" y="2682316"/>
            <a:ext cx="3736180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 Medium"/>
              </a:rPr>
              <a:t>Loans Undertaken: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285104" y="2481956"/>
            <a:ext cx="898829" cy="939201"/>
            <a:chOff x="0" y="0"/>
            <a:chExt cx="1198439" cy="125226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354711" cy="370643"/>
              </a:xfrm>
              <a:custGeom>
                <a:avLst/>
                <a:gdLst/>
                <a:ahLst/>
                <a:cxnLst/>
                <a:rect r="r" b="b" t="t" l="l"/>
                <a:pathLst>
                  <a:path h="370643" w="354711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solidFill>
                <a:srgbClr val="52B788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82960"/>
              <a:ext cx="1198439" cy="100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2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921830" y="3195285"/>
            <a:ext cx="4906045" cy="398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0"/>
              </a:lnSpc>
            </a:pPr>
          </a:p>
          <a:p>
            <a:pPr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Starting Salary: $8,000 per month (increases by 5% every 12 months)</a:t>
            </a:r>
          </a:p>
          <a:p>
            <a:pPr>
              <a:lnSpc>
                <a:spcPts val="2600"/>
              </a:lnSpc>
            </a:pPr>
          </a:p>
          <a:p>
            <a:pPr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Signing Bonus: $10,000</a:t>
            </a:r>
          </a:p>
          <a:p>
            <a:pPr>
              <a:lnSpc>
                <a:spcPts val="2600"/>
              </a:lnSpc>
            </a:pPr>
          </a:p>
          <a:p>
            <a:pPr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Salary Deduction for Retirement Fund: 6% of monthly salary</a:t>
            </a:r>
          </a:p>
          <a:p>
            <a:pPr>
              <a:lnSpc>
                <a:spcPts val="2600"/>
              </a:lnSpc>
            </a:pPr>
          </a:p>
          <a:p>
            <a:pPr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Tax on Salary: Will vary as per the income tax bracket.</a:t>
            </a:r>
          </a:p>
          <a:p>
            <a:pPr>
              <a:lnSpc>
                <a:spcPts val="2839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7490062" y="2682316"/>
            <a:ext cx="4074611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 Medium"/>
              </a:rPr>
              <a:t>Job Details: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2233124" y="2481956"/>
            <a:ext cx="798622" cy="939201"/>
            <a:chOff x="0" y="0"/>
            <a:chExt cx="1064830" cy="125226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1064830" cy="1252268"/>
              <a:chOff x="0" y="0"/>
              <a:chExt cx="315166" cy="370643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15166" cy="370643"/>
              </a:xfrm>
              <a:custGeom>
                <a:avLst/>
                <a:gdLst/>
                <a:ahLst/>
                <a:cxnLst/>
                <a:rect r="r" b="b" t="t" l="l"/>
                <a:pathLst>
                  <a:path h="370643" w="315166">
                    <a:moveTo>
                      <a:pt x="0" y="0"/>
                    </a:moveTo>
                    <a:lnTo>
                      <a:pt x="315166" y="0"/>
                    </a:lnTo>
                    <a:lnTo>
                      <a:pt x="315166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solidFill>
                <a:srgbClr val="52B788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315166" cy="408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0" y="82960"/>
              <a:ext cx="1064830" cy="10006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>
                  <a:solidFill>
                    <a:srgbClr val="FFFFFF"/>
                  </a:solidFill>
                  <a:latin typeface="Open Sauce Medium"/>
                </a:rPr>
                <a:t>3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2904435" y="3240388"/>
            <a:ext cx="4538015" cy="2728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</a:p>
          <a:p>
            <a:pPr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Retirement Age: 60</a:t>
            </a:r>
          </a:p>
          <a:p>
            <a:pPr>
              <a:lnSpc>
                <a:spcPts val="26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 </a:t>
            </a:r>
          </a:p>
          <a:p>
            <a:pPr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</a:rPr>
              <a:t>Monthly Contribution to Retirement Fund: 6% of monthly salary</a:t>
            </a:r>
          </a:p>
          <a:p>
            <a:pPr>
              <a:lnSpc>
                <a:spcPts val="3062"/>
              </a:lnSpc>
            </a:pPr>
          </a:p>
          <a:p>
            <a:pPr>
              <a:lnSpc>
                <a:spcPts val="3062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3279397" y="2673333"/>
            <a:ext cx="4074611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 Medium"/>
              </a:rPr>
              <a:t>Retirement: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4596" y="204694"/>
            <a:ext cx="15499202" cy="1305112"/>
            <a:chOff x="0" y="0"/>
            <a:chExt cx="20665603" cy="17401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22878" y="0"/>
              <a:ext cx="20342726" cy="1731965"/>
              <a:chOff x="0" y="0"/>
              <a:chExt cx="4018316" cy="34211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18316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4018316">
                    <a:moveTo>
                      <a:pt x="0" y="0"/>
                    </a:moveTo>
                    <a:lnTo>
                      <a:pt x="4018316" y="0"/>
                    </a:lnTo>
                    <a:lnTo>
                      <a:pt x="4018316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1B433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4018316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8184"/>
              <a:ext cx="1280048" cy="1731965"/>
              <a:chOff x="0" y="0"/>
              <a:chExt cx="252849" cy="34211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52849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252849">
                    <a:moveTo>
                      <a:pt x="0" y="0"/>
                    </a:moveTo>
                    <a:lnTo>
                      <a:pt x="252849" y="0"/>
                    </a:lnTo>
                    <a:lnTo>
                      <a:pt x="252849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52B78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252849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842386" y="499004"/>
            <a:ext cx="1408006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F5F5F5"/>
                </a:solidFill>
                <a:latin typeface="Montserrat Bold"/>
              </a:rPr>
              <a:t>YASH’S PLAN FOR INVESTMENTS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7109" y="9719945"/>
            <a:ext cx="185611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Team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44526" y="9719945"/>
            <a:ext cx="148636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03</a:t>
            </a:r>
          </a:p>
        </p:txBody>
      </p:sp>
      <p:sp>
        <p:nvSpPr>
          <p:cNvPr name="AutoShape 12" id="12"/>
          <p:cNvSpPr/>
          <p:nvPr/>
        </p:nvSpPr>
        <p:spPr>
          <a:xfrm>
            <a:off x="657109" y="9615170"/>
            <a:ext cx="16973783" cy="0"/>
          </a:xfrm>
          <a:prstGeom prst="line">
            <a:avLst/>
          </a:prstGeom>
          <a:ln cap="flat" w="38100">
            <a:solidFill>
              <a:srgbClr val="1B43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3307028" y="4205366"/>
            <a:ext cx="11291300" cy="0"/>
          </a:xfrm>
          <a:prstGeom prst="line">
            <a:avLst/>
          </a:prstGeom>
          <a:ln cap="flat" w="76200">
            <a:solidFill>
              <a:srgbClr val="1B433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5400000">
            <a:off x="14598328" y="4037857"/>
            <a:ext cx="411218" cy="411218"/>
            <a:chOff x="6705600" y="1371600"/>
            <a:chExt cx="10972800" cy="1097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2B788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5400000">
            <a:off x="12046404" y="4037857"/>
            <a:ext cx="411218" cy="411218"/>
            <a:chOff x="6705600" y="1371600"/>
            <a:chExt cx="10972800" cy="1097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2B788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5400000">
            <a:off x="9081664" y="4037857"/>
            <a:ext cx="411218" cy="411218"/>
            <a:chOff x="6705600" y="1371600"/>
            <a:chExt cx="10972800" cy="1097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2B788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5400000">
            <a:off x="6241759" y="3999757"/>
            <a:ext cx="411218" cy="411218"/>
            <a:chOff x="6705600" y="1371600"/>
            <a:chExt cx="10972800" cy="1097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2B788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5400000">
            <a:off x="3278453" y="4037857"/>
            <a:ext cx="411218" cy="411218"/>
            <a:chOff x="6705600" y="1371600"/>
            <a:chExt cx="10972800" cy="1097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2B788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785930" y="3654951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AGE 24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77831" y="4798695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THIRD CAR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522393" y="4798695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FIRST CAR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24651" y="4723615"/>
            <a:ext cx="2736463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SECOND CAR </a:t>
            </a:r>
          </a:p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           +</a:t>
            </a:r>
          </a:p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FIRST HOUSE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509705" y="4639575"/>
            <a:ext cx="2736463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GRADUATION</a:t>
            </a:r>
          </a:p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        +</a:t>
            </a:r>
          </a:p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FIRST JOB 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522393" y="3654951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AGE 30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541368" y="3494986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AGE 40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563581" y="3494986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AGE 50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263855" y="3494986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AGE 60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014293" y="4668150"/>
            <a:ext cx="2736463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spc="76">
                <a:solidFill>
                  <a:srgbClr val="000000"/>
                </a:solidFill>
                <a:latin typeface="Open Sauce Medium"/>
              </a:rPr>
              <a:t>RETIREMENT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4596" y="204694"/>
            <a:ext cx="15499202" cy="1305112"/>
            <a:chOff x="0" y="0"/>
            <a:chExt cx="20665603" cy="17401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22878" y="0"/>
              <a:ext cx="20342726" cy="1731965"/>
              <a:chOff x="0" y="0"/>
              <a:chExt cx="4018316" cy="34211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18316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4018316">
                    <a:moveTo>
                      <a:pt x="0" y="0"/>
                    </a:moveTo>
                    <a:lnTo>
                      <a:pt x="4018316" y="0"/>
                    </a:lnTo>
                    <a:lnTo>
                      <a:pt x="4018316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1B433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4018316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8184"/>
              <a:ext cx="1280048" cy="1731965"/>
              <a:chOff x="0" y="0"/>
              <a:chExt cx="252849" cy="34211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52849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252849">
                    <a:moveTo>
                      <a:pt x="0" y="0"/>
                    </a:moveTo>
                    <a:lnTo>
                      <a:pt x="252849" y="0"/>
                    </a:lnTo>
                    <a:lnTo>
                      <a:pt x="252849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52B78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252849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842386" y="499004"/>
            <a:ext cx="1408006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F5F5F5"/>
                </a:solidFill>
                <a:latin typeface="Montserrat Bold"/>
              </a:rPr>
              <a:t>FACTORS CAUSING YASH’S DILEMMA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7109" y="9719945"/>
            <a:ext cx="185611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Team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44526" y="9719945"/>
            <a:ext cx="148636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04</a:t>
            </a:r>
          </a:p>
        </p:txBody>
      </p:sp>
      <p:sp>
        <p:nvSpPr>
          <p:cNvPr name="AutoShape 12" id="12"/>
          <p:cNvSpPr/>
          <p:nvPr/>
        </p:nvSpPr>
        <p:spPr>
          <a:xfrm>
            <a:off x="657109" y="9615170"/>
            <a:ext cx="16973783" cy="0"/>
          </a:xfrm>
          <a:prstGeom prst="line">
            <a:avLst/>
          </a:prstGeom>
          <a:ln cap="flat" w="38100">
            <a:solidFill>
              <a:srgbClr val="1B433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3168529" y="2823899"/>
            <a:ext cx="11950941" cy="5542077"/>
            <a:chOff x="0" y="0"/>
            <a:chExt cx="3270686" cy="15167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70686" cy="1516733"/>
            </a:xfrm>
            <a:custGeom>
              <a:avLst/>
              <a:gdLst/>
              <a:ahLst/>
              <a:cxnLst/>
              <a:rect r="r" b="b" t="t" l="l"/>
              <a:pathLst>
                <a:path h="1516733" w="3270686">
                  <a:moveTo>
                    <a:pt x="0" y="0"/>
                  </a:moveTo>
                  <a:lnTo>
                    <a:pt x="3270686" y="0"/>
                  </a:lnTo>
                  <a:lnTo>
                    <a:pt x="3270686" y="1516733"/>
                  </a:lnTo>
                  <a:lnTo>
                    <a:pt x="0" y="1516733"/>
                  </a:lnTo>
                  <a:close/>
                </a:path>
              </a:pathLst>
            </a:custGeom>
            <a:solidFill>
              <a:srgbClr val="52B78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270686" cy="1554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086936" y="2375577"/>
            <a:ext cx="3049914" cy="4189878"/>
          </a:xfrm>
          <a:custGeom>
            <a:avLst/>
            <a:gdLst/>
            <a:ahLst/>
            <a:cxnLst/>
            <a:rect r="r" b="b" t="t" l="l"/>
            <a:pathLst>
              <a:path h="4189878" w="3049914">
                <a:moveTo>
                  <a:pt x="0" y="0"/>
                </a:moveTo>
                <a:lnTo>
                  <a:pt x="3049915" y="0"/>
                </a:lnTo>
                <a:lnTo>
                  <a:pt x="3049915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798" t="0" r="-64471" b="-14657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710724" y="2375577"/>
            <a:ext cx="3048557" cy="4189878"/>
          </a:xfrm>
          <a:custGeom>
            <a:avLst/>
            <a:gdLst/>
            <a:ahLst/>
            <a:cxnLst/>
            <a:rect r="r" b="b" t="t" l="l"/>
            <a:pathLst>
              <a:path h="4189878" w="3048557">
                <a:moveTo>
                  <a:pt x="0" y="0"/>
                </a:moveTo>
                <a:lnTo>
                  <a:pt x="3048556" y="0"/>
                </a:lnTo>
                <a:lnTo>
                  <a:pt x="3048556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55" t="-5234" r="-122764" b="-9422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330780" y="2375577"/>
            <a:ext cx="3048557" cy="4189878"/>
          </a:xfrm>
          <a:custGeom>
            <a:avLst/>
            <a:gdLst/>
            <a:ahLst/>
            <a:cxnLst/>
            <a:rect r="r" b="b" t="t" l="l"/>
            <a:pathLst>
              <a:path h="4189878" w="3048557">
                <a:moveTo>
                  <a:pt x="0" y="0"/>
                </a:moveTo>
                <a:lnTo>
                  <a:pt x="3048557" y="0"/>
                </a:lnTo>
                <a:lnTo>
                  <a:pt x="3048557" y="4189878"/>
                </a:lnTo>
                <a:lnTo>
                  <a:pt x="0" y="4189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6821" t="-15118" r="-37589" b="-314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691015" y="2375577"/>
            <a:ext cx="3087975" cy="4254614"/>
          </a:xfrm>
          <a:custGeom>
            <a:avLst/>
            <a:gdLst/>
            <a:ahLst/>
            <a:cxnLst/>
            <a:rect r="r" b="b" t="t" l="l"/>
            <a:pathLst>
              <a:path h="4254614" w="3087975">
                <a:moveTo>
                  <a:pt x="0" y="0"/>
                </a:moveTo>
                <a:lnTo>
                  <a:pt x="3087974" y="0"/>
                </a:lnTo>
                <a:lnTo>
                  <a:pt x="3087974" y="4254614"/>
                </a:lnTo>
                <a:lnTo>
                  <a:pt x="0" y="4254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280" t="0" r="-22280" b="-492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3909675" y="2375577"/>
            <a:ext cx="3229548" cy="4254614"/>
          </a:xfrm>
          <a:custGeom>
            <a:avLst/>
            <a:gdLst/>
            <a:ahLst/>
            <a:cxnLst/>
            <a:rect r="r" b="b" t="t" l="l"/>
            <a:pathLst>
              <a:path h="4254614" w="3229548">
                <a:moveTo>
                  <a:pt x="0" y="0"/>
                </a:moveTo>
                <a:lnTo>
                  <a:pt x="3229549" y="0"/>
                </a:lnTo>
                <a:lnTo>
                  <a:pt x="3229549" y="4254614"/>
                </a:lnTo>
                <a:lnTo>
                  <a:pt x="0" y="4254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1712" t="0" r="-18385" b="-1129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1133661" y="2482527"/>
            <a:ext cx="3442796" cy="4147664"/>
          </a:xfrm>
          <a:custGeom>
            <a:avLst/>
            <a:gdLst/>
            <a:ahLst/>
            <a:cxnLst/>
            <a:rect r="r" b="b" t="t" l="l"/>
            <a:pathLst>
              <a:path h="4147664" w="3442796">
                <a:moveTo>
                  <a:pt x="0" y="0"/>
                </a:moveTo>
                <a:lnTo>
                  <a:pt x="3442796" y="0"/>
                </a:lnTo>
                <a:lnTo>
                  <a:pt x="3442796" y="4147664"/>
                </a:lnTo>
                <a:lnTo>
                  <a:pt x="0" y="41476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4767" t="-1017" r="-130332" b="-10101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2" id="22"/>
          <p:cNvSpPr txBox="true"/>
          <p:nvPr/>
        </p:nvSpPr>
        <p:spPr>
          <a:xfrm rot="0">
            <a:off x="3907302" y="6905975"/>
            <a:ext cx="340918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anva Sans Bold"/>
              </a:rPr>
              <a:t>TRANSPORTATION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62002" y="6905975"/>
            <a:ext cx="328849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anva Sans Bold"/>
              </a:rPr>
              <a:t>ACCOMODATION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98169" y="6905975"/>
            <a:ext cx="291858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anva Sans Bold"/>
              </a:rPr>
              <a:t>INVESTMENTS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4596" y="204694"/>
            <a:ext cx="15499202" cy="1305112"/>
            <a:chOff x="0" y="0"/>
            <a:chExt cx="20665603" cy="17401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22878" y="0"/>
              <a:ext cx="20342726" cy="1731965"/>
              <a:chOff x="0" y="0"/>
              <a:chExt cx="4018316" cy="34211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18316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4018316">
                    <a:moveTo>
                      <a:pt x="0" y="0"/>
                    </a:moveTo>
                    <a:lnTo>
                      <a:pt x="4018316" y="0"/>
                    </a:lnTo>
                    <a:lnTo>
                      <a:pt x="4018316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1B433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4018316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8184"/>
              <a:ext cx="1280048" cy="1731965"/>
              <a:chOff x="0" y="0"/>
              <a:chExt cx="252849" cy="34211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52849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252849">
                    <a:moveTo>
                      <a:pt x="0" y="0"/>
                    </a:moveTo>
                    <a:lnTo>
                      <a:pt x="252849" y="0"/>
                    </a:lnTo>
                    <a:lnTo>
                      <a:pt x="252849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52B78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252849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842386" y="499004"/>
            <a:ext cx="1408006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F5F5F5"/>
                </a:solidFill>
                <a:latin typeface="Montserrat Bold"/>
              </a:rPr>
              <a:t>YASH’S TRANSPORTATION PLAN</a:t>
            </a:r>
            <a:r>
              <a:rPr lang="en-US" sz="3799">
                <a:solidFill>
                  <a:srgbClr val="F5F5F5"/>
                </a:solidFill>
                <a:latin typeface="Montserrat Bol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7109" y="9719945"/>
            <a:ext cx="185611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Team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44526" y="9719945"/>
            <a:ext cx="148636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05</a:t>
            </a:r>
          </a:p>
        </p:txBody>
      </p:sp>
      <p:sp>
        <p:nvSpPr>
          <p:cNvPr name="AutoShape 12" id="12"/>
          <p:cNvSpPr/>
          <p:nvPr/>
        </p:nvSpPr>
        <p:spPr>
          <a:xfrm>
            <a:off x="657109" y="9615170"/>
            <a:ext cx="16973783" cy="0"/>
          </a:xfrm>
          <a:prstGeom prst="line">
            <a:avLst/>
          </a:prstGeom>
          <a:ln cap="flat" w="38100">
            <a:solidFill>
              <a:srgbClr val="1B43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704996" y="2185773"/>
            <a:ext cx="3458521" cy="2650247"/>
          </a:xfrm>
          <a:custGeom>
            <a:avLst/>
            <a:gdLst/>
            <a:ahLst/>
            <a:cxnLst/>
            <a:rect r="r" b="b" t="t" l="l"/>
            <a:pathLst>
              <a:path h="2650247" w="3458521">
                <a:moveTo>
                  <a:pt x="0" y="0"/>
                </a:moveTo>
                <a:lnTo>
                  <a:pt x="3458520" y="0"/>
                </a:lnTo>
                <a:lnTo>
                  <a:pt x="3458520" y="2650248"/>
                </a:lnTo>
                <a:lnTo>
                  <a:pt x="0" y="265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3992" t="-58260" r="0" b="-2621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346344" y="1838325"/>
            <a:ext cx="2952010" cy="2952010"/>
          </a:xfrm>
          <a:custGeom>
            <a:avLst/>
            <a:gdLst/>
            <a:ahLst/>
            <a:cxnLst/>
            <a:rect r="r" b="b" t="t" l="l"/>
            <a:pathLst>
              <a:path h="2952010" w="2952010">
                <a:moveTo>
                  <a:pt x="0" y="0"/>
                </a:moveTo>
                <a:lnTo>
                  <a:pt x="2952009" y="0"/>
                </a:lnTo>
                <a:lnTo>
                  <a:pt x="2952009" y="2952010"/>
                </a:lnTo>
                <a:lnTo>
                  <a:pt x="0" y="2952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6000"/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666197" y="6566198"/>
            <a:ext cx="4740665" cy="1989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88"/>
              </a:lnSpc>
            </a:pPr>
            <a:r>
              <a:rPr lang="en-US" sz="1920">
                <a:solidFill>
                  <a:srgbClr val="000000"/>
                </a:solidFill>
                <a:latin typeface="Canva Sans Bold"/>
              </a:rPr>
              <a:t>P</a:t>
            </a:r>
            <a:r>
              <a:rPr lang="en-US" sz="1920">
                <a:solidFill>
                  <a:srgbClr val="000000"/>
                </a:solidFill>
                <a:latin typeface="Canva Sans Bold"/>
              </a:rPr>
              <a:t>ublic Transportation:</a:t>
            </a:r>
          </a:p>
          <a:p>
            <a:pPr marL="414528" indent="-207264" lvl="1">
              <a:lnSpc>
                <a:spcPts val="2688"/>
              </a:lnSpc>
              <a:buFont typeface="Arial"/>
              <a:buChar char="•"/>
            </a:pPr>
            <a:r>
              <a:rPr lang="en-US" sz="1920">
                <a:solidFill>
                  <a:srgbClr val="000000"/>
                </a:solidFill>
                <a:latin typeface="Canva Sans"/>
              </a:rPr>
              <a:t>Monthly LinkPass Cost in MA: $90</a:t>
            </a:r>
          </a:p>
          <a:p>
            <a:pPr marL="414528" indent="-207264" lvl="1">
              <a:lnSpc>
                <a:spcPts val="2688"/>
              </a:lnSpc>
              <a:buFont typeface="Arial"/>
              <a:buChar char="•"/>
            </a:pPr>
            <a:r>
              <a:rPr lang="en-US" sz="1920">
                <a:solidFill>
                  <a:srgbClr val="000000"/>
                </a:solidFill>
                <a:latin typeface="Canva Sans"/>
              </a:rPr>
              <a:t>Potential Savings from Public Transit in Boston, MA: $1,310 per month or $15,714 per year</a:t>
            </a:r>
          </a:p>
          <a:p>
            <a:pPr>
              <a:lnSpc>
                <a:spcPts val="2688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516642" y="6173700"/>
            <a:ext cx="6078929" cy="2989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  <a:spcBef>
                <a:spcPct val="0"/>
              </a:spcBef>
            </a:pPr>
            <a:r>
              <a:rPr lang="en-US" sz="1920" strike="noStrike" u="none">
                <a:solidFill>
                  <a:srgbClr val="000000"/>
                </a:solidFill>
                <a:latin typeface="Canva Sans Bold"/>
              </a:rPr>
              <a:t>Honda Civic LX Sedan (First Car-Age 30):</a:t>
            </a:r>
          </a:p>
          <a:p>
            <a:pPr algn="l" marL="414528" indent="-207264" lvl="1">
              <a:lnSpc>
                <a:spcPts val="2688"/>
              </a:lnSpc>
              <a:spcBef>
                <a:spcPct val="0"/>
              </a:spcBef>
              <a:buFont typeface="Arial"/>
              <a:buChar char="•"/>
            </a:pPr>
            <a:r>
              <a:rPr lang="en-US" sz="1920" strike="noStrike" u="none">
                <a:solidFill>
                  <a:srgbClr val="000000"/>
                </a:solidFill>
                <a:latin typeface="Canva Sans"/>
              </a:rPr>
              <a:t>Total Cost: $23,950</a:t>
            </a:r>
          </a:p>
          <a:p>
            <a:pPr algn="l" marL="414528" indent="-207264" lvl="1">
              <a:lnSpc>
                <a:spcPts val="2688"/>
              </a:lnSpc>
              <a:spcBef>
                <a:spcPct val="0"/>
              </a:spcBef>
              <a:buFont typeface="Arial"/>
              <a:buChar char="•"/>
            </a:pPr>
            <a:r>
              <a:rPr lang="en-US" sz="1920" strike="noStrike" u="none">
                <a:solidFill>
                  <a:srgbClr val="000000"/>
                </a:solidFill>
                <a:latin typeface="Canva Sans"/>
              </a:rPr>
              <a:t>Down payment: $6000</a:t>
            </a:r>
          </a:p>
          <a:p>
            <a:pPr algn="l" marL="414528" indent="-207264" lvl="1">
              <a:lnSpc>
                <a:spcPts val="2688"/>
              </a:lnSpc>
              <a:spcBef>
                <a:spcPct val="0"/>
              </a:spcBef>
              <a:buFont typeface="Arial"/>
              <a:buChar char="•"/>
            </a:pPr>
            <a:r>
              <a:rPr lang="en-US" sz="1920" strike="noStrike" u="none">
                <a:solidFill>
                  <a:srgbClr val="000000"/>
                </a:solidFill>
                <a:latin typeface="Canva Sans"/>
              </a:rPr>
              <a:t>Loan Amount &amp; Period: $17950 and 5 years.</a:t>
            </a:r>
          </a:p>
          <a:p>
            <a:pPr algn="l" marL="414528" indent="-207264" lvl="1">
              <a:lnSpc>
                <a:spcPts val="2688"/>
              </a:lnSpc>
              <a:spcBef>
                <a:spcPct val="0"/>
              </a:spcBef>
              <a:buFont typeface="Arial"/>
              <a:buChar char="•"/>
            </a:pPr>
            <a:r>
              <a:rPr lang="en-US" sz="1920" strike="noStrike" u="none">
                <a:solidFill>
                  <a:srgbClr val="000000"/>
                </a:solidFill>
                <a:latin typeface="Canva Sans"/>
              </a:rPr>
              <a:t>Interest: 6%/year/monthly </a:t>
            </a:r>
          </a:p>
          <a:p>
            <a:pPr algn="l" marL="414528" indent="-207264" lvl="1">
              <a:lnSpc>
                <a:spcPts val="2688"/>
              </a:lnSpc>
              <a:spcBef>
                <a:spcPct val="0"/>
              </a:spcBef>
              <a:buFont typeface="Arial"/>
              <a:buChar char="•"/>
            </a:pPr>
            <a:r>
              <a:rPr lang="en-US" sz="1920" strike="noStrike" u="none">
                <a:solidFill>
                  <a:srgbClr val="000000"/>
                </a:solidFill>
                <a:latin typeface="Canva Sans"/>
              </a:rPr>
              <a:t>Monthly Payment: $347.02</a:t>
            </a:r>
          </a:p>
          <a:p>
            <a:pPr algn="l" marL="414528" indent="-207264" lvl="1">
              <a:lnSpc>
                <a:spcPts val="2688"/>
              </a:lnSpc>
              <a:spcBef>
                <a:spcPct val="0"/>
              </a:spcBef>
              <a:buFont typeface="Arial"/>
              <a:buChar char="•"/>
            </a:pPr>
            <a:r>
              <a:rPr lang="en-US" sz="1920" strike="noStrike" u="none">
                <a:solidFill>
                  <a:srgbClr val="000000"/>
                </a:solidFill>
                <a:latin typeface="Canva Sans"/>
              </a:rPr>
              <a:t>Monthly O&amp;M:   $150 and increases by $3 every month</a:t>
            </a:r>
          </a:p>
          <a:p>
            <a:pPr algn="l" marL="414528" indent="-207264" lvl="1">
              <a:lnSpc>
                <a:spcPts val="2688"/>
              </a:lnSpc>
              <a:spcBef>
                <a:spcPct val="0"/>
              </a:spcBef>
              <a:buFont typeface="Arial"/>
              <a:buChar char="•"/>
            </a:pPr>
            <a:r>
              <a:rPr lang="en-US" sz="1920" strike="noStrike" u="none">
                <a:solidFill>
                  <a:srgbClr val="000000"/>
                </a:solidFill>
                <a:latin typeface="Canva Sans"/>
              </a:rPr>
              <a:t>Resale Value: $7000.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00503" y="5203269"/>
            <a:ext cx="6070611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00000"/>
                </a:solidFill>
                <a:latin typeface="Canva Sans Medium"/>
              </a:rPr>
              <a:t>Yash will be using Public Transport for the first 6 Years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19116" y="4984177"/>
            <a:ext cx="5325409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00000"/>
                </a:solidFill>
                <a:latin typeface="Canva Sans Medium"/>
              </a:rPr>
              <a:t>Yash Buys his first New Car at age of 30  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4596" y="204694"/>
            <a:ext cx="15499202" cy="1305112"/>
            <a:chOff x="0" y="0"/>
            <a:chExt cx="20665603" cy="17401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22878" y="0"/>
              <a:ext cx="20342726" cy="1731965"/>
              <a:chOff x="0" y="0"/>
              <a:chExt cx="4018316" cy="34211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18316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4018316">
                    <a:moveTo>
                      <a:pt x="0" y="0"/>
                    </a:moveTo>
                    <a:lnTo>
                      <a:pt x="4018316" y="0"/>
                    </a:lnTo>
                    <a:lnTo>
                      <a:pt x="4018316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1B433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4018316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8184"/>
              <a:ext cx="1280048" cy="1731965"/>
              <a:chOff x="0" y="0"/>
              <a:chExt cx="252849" cy="34211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52849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252849">
                    <a:moveTo>
                      <a:pt x="0" y="0"/>
                    </a:moveTo>
                    <a:lnTo>
                      <a:pt x="252849" y="0"/>
                    </a:lnTo>
                    <a:lnTo>
                      <a:pt x="252849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52B78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252849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842386" y="499004"/>
            <a:ext cx="1408006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F5F5F5"/>
                </a:solidFill>
                <a:latin typeface="Montserrat Bold"/>
              </a:rPr>
              <a:t>YASH’S TRANSPORTATION</a:t>
            </a:r>
            <a:r>
              <a:rPr lang="en-US" sz="3799">
                <a:solidFill>
                  <a:srgbClr val="F5F5F5"/>
                </a:solidFill>
                <a:latin typeface="Montserrat Bold"/>
              </a:rPr>
              <a:t> plan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7109" y="9719945"/>
            <a:ext cx="185611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Team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44526" y="9719945"/>
            <a:ext cx="148636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06</a:t>
            </a:r>
          </a:p>
        </p:txBody>
      </p:sp>
      <p:sp>
        <p:nvSpPr>
          <p:cNvPr name="AutoShape 12" id="12"/>
          <p:cNvSpPr/>
          <p:nvPr/>
        </p:nvSpPr>
        <p:spPr>
          <a:xfrm>
            <a:off x="657109" y="9615170"/>
            <a:ext cx="16973783" cy="0"/>
          </a:xfrm>
          <a:prstGeom prst="line">
            <a:avLst/>
          </a:prstGeom>
          <a:ln cap="flat" w="38100">
            <a:solidFill>
              <a:srgbClr val="1B433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901946" y="5086350"/>
            <a:ext cx="6269169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00000"/>
                </a:solidFill>
                <a:latin typeface="Canva Sans Medium"/>
              </a:rPr>
              <a:t>Yash buys second car at age of 40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03116" y="5086350"/>
            <a:ext cx="6684592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00000"/>
                </a:solidFill>
                <a:latin typeface="Canva Sans Medium"/>
              </a:rPr>
              <a:t>Yash buys third car at age of 50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513224" y="2258470"/>
            <a:ext cx="4511669" cy="2531865"/>
          </a:xfrm>
          <a:custGeom>
            <a:avLst/>
            <a:gdLst/>
            <a:ahLst/>
            <a:cxnLst/>
            <a:rect r="r" b="b" t="t" l="l"/>
            <a:pathLst>
              <a:path h="2531865" w="4511669">
                <a:moveTo>
                  <a:pt x="0" y="0"/>
                </a:moveTo>
                <a:lnTo>
                  <a:pt x="4511670" y="0"/>
                </a:lnTo>
                <a:lnTo>
                  <a:pt x="4511670" y="2531865"/>
                </a:lnTo>
                <a:lnTo>
                  <a:pt x="0" y="2531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573158" y="2188340"/>
            <a:ext cx="4591449" cy="2601995"/>
          </a:xfrm>
          <a:custGeom>
            <a:avLst/>
            <a:gdLst/>
            <a:ahLst/>
            <a:cxnLst/>
            <a:rect r="r" b="b" t="t" l="l"/>
            <a:pathLst>
              <a:path h="2601995" w="4591449">
                <a:moveTo>
                  <a:pt x="0" y="0"/>
                </a:moveTo>
                <a:lnTo>
                  <a:pt x="4591449" y="0"/>
                </a:lnTo>
                <a:lnTo>
                  <a:pt x="4591449" y="2601995"/>
                </a:lnTo>
                <a:lnTo>
                  <a:pt x="0" y="2601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229" r="0" b="-38229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2095139" y="5891531"/>
            <a:ext cx="5882783" cy="2873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2"/>
              </a:lnSpc>
            </a:pPr>
            <a:r>
              <a:rPr lang="en-US" sz="1701">
                <a:solidFill>
                  <a:srgbClr val="000000"/>
                </a:solidFill>
                <a:latin typeface="Canva Sans Bold"/>
              </a:rPr>
              <a:t>Tesla Model Y Rear-Wheel Drive</a:t>
            </a:r>
          </a:p>
          <a:p>
            <a:pPr marL="399385" indent="-199692" lvl="1">
              <a:lnSpc>
                <a:spcPts val="2589"/>
              </a:lnSpc>
              <a:buFont typeface="Arial"/>
              <a:buChar char="•"/>
            </a:pPr>
            <a:r>
              <a:rPr lang="en-US" sz="1849">
                <a:solidFill>
                  <a:srgbClr val="000000"/>
                </a:solidFill>
                <a:latin typeface="Canva Sans"/>
              </a:rPr>
              <a:t>Total Cost: $40,310</a:t>
            </a:r>
          </a:p>
          <a:p>
            <a:pPr marL="399385" indent="-199692" lvl="1">
              <a:lnSpc>
                <a:spcPts val="2589"/>
              </a:lnSpc>
              <a:buFont typeface="Arial"/>
              <a:buChar char="•"/>
            </a:pPr>
            <a:r>
              <a:rPr lang="en-US" sz="1849">
                <a:solidFill>
                  <a:srgbClr val="000000"/>
                </a:solidFill>
                <a:latin typeface="Canva Sans"/>
              </a:rPr>
              <a:t>Down payment: $10000</a:t>
            </a:r>
          </a:p>
          <a:p>
            <a:pPr marL="399385" indent="-199692" lvl="1">
              <a:lnSpc>
                <a:spcPts val="2589"/>
              </a:lnSpc>
              <a:buFont typeface="Arial"/>
              <a:buChar char="•"/>
            </a:pPr>
            <a:r>
              <a:rPr lang="en-US" sz="1849">
                <a:solidFill>
                  <a:srgbClr val="000000"/>
                </a:solidFill>
                <a:latin typeface="Canva Sans"/>
              </a:rPr>
              <a:t>Loan Amount &amp; Period: $30,310 and 5 years.</a:t>
            </a:r>
          </a:p>
          <a:p>
            <a:pPr marL="399385" indent="-199692" lvl="1">
              <a:lnSpc>
                <a:spcPts val="2589"/>
              </a:lnSpc>
              <a:buFont typeface="Arial"/>
              <a:buChar char="•"/>
            </a:pPr>
            <a:r>
              <a:rPr lang="en-US" sz="1849">
                <a:solidFill>
                  <a:srgbClr val="000000"/>
                </a:solidFill>
                <a:latin typeface="Canva Sans"/>
              </a:rPr>
              <a:t>Interest: 5%/year/monthly </a:t>
            </a:r>
          </a:p>
          <a:p>
            <a:pPr marL="399385" indent="-199692" lvl="1">
              <a:lnSpc>
                <a:spcPts val="2589"/>
              </a:lnSpc>
              <a:buFont typeface="Arial"/>
              <a:buChar char="•"/>
            </a:pPr>
            <a:r>
              <a:rPr lang="en-US" sz="1849">
                <a:solidFill>
                  <a:srgbClr val="000000"/>
                </a:solidFill>
                <a:latin typeface="Canva Sans"/>
              </a:rPr>
              <a:t>Monthly Payment: $571.99</a:t>
            </a:r>
          </a:p>
          <a:p>
            <a:pPr marL="399385" indent="-199692" lvl="1">
              <a:lnSpc>
                <a:spcPts val="2589"/>
              </a:lnSpc>
              <a:buFont typeface="Arial"/>
              <a:buChar char="•"/>
            </a:pPr>
            <a:r>
              <a:rPr lang="en-US" sz="1849">
                <a:solidFill>
                  <a:srgbClr val="000000"/>
                </a:solidFill>
                <a:latin typeface="Canva Sans"/>
              </a:rPr>
              <a:t>Monthly O&amp;M: $100 and increases by $2 every month</a:t>
            </a:r>
          </a:p>
          <a:p>
            <a:pPr marL="399385" indent="-199692" lvl="1">
              <a:lnSpc>
                <a:spcPts val="2589"/>
              </a:lnSpc>
              <a:buFont typeface="Arial"/>
              <a:buChar char="•"/>
            </a:pPr>
            <a:r>
              <a:rPr lang="en-US" sz="1849">
                <a:solidFill>
                  <a:srgbClr val="000000"/>
                </a:solidFill>
                <a:latin typeface="Canva Sans"/>
              </a:rPr>
              <a:t>Resale Value: $12000.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30283" y="5891531"/>
            <a:ext cx="5553723" cy="2844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60"/>
              </a:lnSpc>
            </a:pPr>
            <a:r>
              <a:rPr lang="en-US" sz="1828">
                <a:solidFill>
                  <a:srgbClr val="000000"/>
                </a:solidFill>
                <a:latin typeface="Canva Sans Bold"/>
              </a:rPr>
              <a:t>Tesla Cybertruck Rear- Wheel Drive </a:t>
            </a:r>
          </a:p>
          <a:p>
            <a:pPr marL="394832" indent="-197416" lvl="1">
              <a:lnSpc>
                <a:spcPts val="2560"/>
              </a:lnSpc>
              <a:buFont typeface="Arial"/>
              <a:buChar char="•"/>
            </a:pPr>
            <a:r>
              <a:rPr lang="en-US" sz="1828">
                <a:solidFill>
                  <a:srgbClr val="000000"/>
                </a:solidFill>
                <a:latin typeface="Canva Sans"/>
              </a:rPr>
              <a:t>Total Cost: $57,390</a:t>
            </a:r>
          </a:p>
          <a:p>
            <a:pPr marL="394832" indent="-197416" lvl="1">
              <a:lnSpc>
                <a:spcPts val="2560"/>
              </a:lnSpc>
              <a:buFont typeface="Arial"/>
              <a:buChar char="•"/>
            </a:pPr>
            <a:r>
              <a:rPr lang="en-US" sz="1828">
                <a:solidFill>
                  <a:srgbClr val="000000"/>
                </a:solidFill>
                <a:latin typeface="Canva Sans"/>
              </a:rPr>
              <a:t>Down payment: $14000</a:t>
            </a:r>
          </a:p>
          <a:p>
            <a:pPr marL="394832" indent="-197416" lvl="1">
              <a:lnSpc>
                <a:spcPts val="2560"/>
              </a:lnSpc>
              <a:buFont typeface="Arial"/>
              <a:buChar char="•"/>
            </a:pPr>
            <a:r>
              <a:rPr lang="en-US" sz="1828">
                <a:solidFill>
                  <a:srgbClr val="000000"/>
                </a:solidFill>
                <a:latin typeface="Canva Sans"/>
              </a:rPr>
              <a:t>Loan Amount &amp; Period: $43,390 and 5 years.</a:t>
            </a:r>
          </a:p>
          <a:p>
            <a:pPr marL="394832" indent="-197416" lvl="1">
              <a:lnSpc>
                <a:spcPts val="2560"/>
              </a:lnSpc>
              <a:buFont typeface="Arial"/>
              <a:buChar char="•"/>
            </a:pPr>
            <a:r>
              <a:rPr lang="en-US" sz="1828">
                <a:solidFill>
                  <a:srgbClr val="000000"/>
                </a:solidFill>
                <a:latin typeface="Canva Sans"/>
              </a:rPr>
              <a:t>Interest: 5%/year/monthly </a:t>
            </a:r>
          </a:p>
          <a:p>
            <a:pPr marL="394832" indent="-197416" lvl="1">
              <a:lnSpc>
                <a:spcPts val="2560"/>
              </a:lnSpc>
              <a:buFont typeface="Arial"/>
              <a:buChar char="•"/>
            </a:pPr>
            <a:r>
              <a:rPr lang="en-US" sz="1828">
                <a:solidFill>
                  <a:srgbClr val="000000"/>
                </a:solidFill>
                <a:latin typeface="Canva Sans"/>
              </a:rPr>
              <a:t>Monthly Payment: $818.82</a:t>
            </a:r>
          </a:p>
          <a:p>
            <a:pPr marL="394832" indent="-197416" lvl="1">
              <a:lnSpc>
                <a:spcPts val="2560"/>
              </a:lnSpc>
              <a:buFont typeface="Arial"/>
              <a:buChar char="•"/>
            </a:pPr>
            <a:r>
              <a:rPr lang="en-US" sz="1828">
                <a:solidFill>
                  <a:srgbClr val="000000"/>
                </a:solidFill>
                <a:latin typeface="Canva Sans"/>
              </a:rPr>
              <a:t>Monthly O&amp;M: $100 and increases by $2 every month</a:t>
            </a:r>
          </a:p>
          <a:p>
            <a:pPr marL="394832" indent="-197416" lvl="1">
              <a:lnSpc>
                <a:spcPts val="2560"/>
              </a:lnSpc>
              <a:buFont typeface="Arial"/>
              <a:buChar char="•"/>
            </a:pPr>
            <a:r>
              <a:rPr lang="en-US" sz="1828">
                <a:solidFill>
                  <a:srgbClr val="000000"/>
                </a:solidFill>
                <a:latin typeface="Canva Sans"/>
              </a:rPr>
              <a:t>Resale Value: $18000.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4596" y="204694"/>
            <a:ext cx="15499202" cy="1305112"/>
            <a:chOff x="0" y="0"/>
            <a:chExt cx="20665603" cy="17401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22878" y="0"/>
              <a:ext cx="20342726" cy="1731965"/>
              <a:chOff x="0" y="0"/>
              <a:chExt cx="4018316" cy="34211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18316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4018316">
                    <a:moveTo>
                      <a:pt x="0" y="0"/>
                    </a:moveTo>
                    <a:lnTo>
                      <a:pt x="4018316" y="0"/>
                    </a:lnTo>
                    <a:lnTo>
                      <a:pt x="4018316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1B433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4018316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8184"/>
              <a:ext cx="1280048" cy="1731965"/>
              <a:chOff x="0" y="0"/>
              <a:chExt cx="252849" cy="34211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52849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252849">
                    <a:moveTo>
                      <a:pt x="0" y="0"/>
                    </a:moveTo>
                    <a:lnTo>
                      <a:pt x="252849" y="0"/>
                    </a:lnTo>
                    <a:lnTo>
                      <a:pt x="252849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52B78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252849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842386" y="499004"/>
            <a:ext cx="1408006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F2C969"/>
                </a:solidFill>
                <a:latin typeface="Montserrat Bold"/>
              </a:rPr>
              <a:t>YASH’S HOUSING</a:t>
            </a:r>
            <a:r>
              <a:rPr lang="en-US" sz="3799">
                <a:solidFill>
                  <a:srgbClr val="F2C969"/>
                </a:solidFill>
                <a:latin typeface="Montserrat Bold"/>
              </a:rPr>
              <a:t> plan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3487" y="1996624"/>
            <a:ext cx="6269169" cy="65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19"/>
              </a:lnSpc>
              <a:spcBef>
                <a:spcPct val="0"/>
              </a:spcBef>
            </a:pPr>
            <a:r>
              <a:rPr lang="en-US" sz="3305" spc="105" strike="noStrike" u="none">
                <a:solidFill>
                  <a:srgbClr val="52B788"/>
                </a:solidFill>
                <a:latin typeface="Montserrat Bold"/>
              </a:rPr>
              <a:t>Renting an Apartment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91625" y="1996889"/>
            <a:ext cx="6269169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26"/>
              </a:lnSpc>
              <a:spcBef>
                <a:spcPct val="0"/>
              </a:spcBef>
            </a:pPr>
            <a:r>
              <a:rPr lang="en-US" sz="3309" spc="105" strike="noStrike" u="none">
                <a:solidFill>
                  <a:srgbClr val="52B788"/>
                </a:solidFill>
                <a:latin typeface="Montserrat Bold"/>
              </a:rPr>
              <a:t>Buying a House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3487" y="4079646"/>
            <a:ext cx="5877663" cy="1180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0094" indent="-245047" lvl="1">
              <a:lnSpc>
                <a:spcPts val="3178"/>
              </a:lnSpc>
              <a:spcBef>
                <a:spcPct val="0"/>
              </a:spcBef>
              <a:buFont typeface="Arial"/>
              <a:buChar char="•"/>
            </a:pPr>
            <a:r>
              <a:rPr lang="en-US" sz="2270" strike="noStrike" u="none">
                <a:solidFill>
                  <a:srgbClr val="000000"/>
                </a:solidFill>
                <a:latin typeface="Canva Sans"/>
              </a:rPr>
              <a:t>Rents apartment till age of 40</a:t>
            </a:r>
          </a:p>
          <a:p>
            <a:pPr algn="l" marL="490094" indent="-245047" lvl="1">
              <a:lnSpc>
                <a:spcPts val="3178"/>
              </a:lnSpc>
              <a:spcBef>
                <a:spcPct val="0"/>
              </a:spcBef>
              <a:buFont typeface="Arial"/>
              <a:buChar char="•"/>
            </a:pPr>
            <a:r>
              <a:rPr lang="en-US" sz="2270" strike="noStrike" u="none">
                <a:solidFill>
                  <a:srgbClr val="000000"/>
                </a:solidFill>
                <a:latin typeface="Canva Sans"/>
              </a:rPr>
              <a:t>Starting Rent - $1500/month</a:t>
            </a:r>
          </a:p>
          <a:p>
            <a:pPr algn="l" marL="490094" indent="-245047" lvl="1">
              <a:lnSpc>
                <a:spcPts val="3178"/>
              </a:lnSpc>
              <a:spcBef>
                <a:spcPct val="0"/>
              </a:spcBef>
              <a:buFont typeface="Arial"/>
              <a:buChar char="•"/>
            </a:pPr>
            <a:r>
              <a:rPr lang="en-US" sz="2270" strike="noStrike" u="none">
                <a:solidFill>
                  <a:srgbClr val="000000"/>
                </a:solidFill>
                <a:latin typeface="Canva Sans"/>
              </a:rPr>
              <a:t>Rent increases by 6% annually.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91625" y="4060770"/>
            <a:ext cx="6027010" cy="236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9246" indent="-244623" lvl="1">
              <a:lnSpc>
                <a:spcPts val="3172"/>
              </a:lnSpc>
              <a:spcBef>
                <a:spcPct val="0"/>
              </a:spcBef>
              <a:buFont typeface="Arial"/>
              <a:buChar char="•"/>
            </a:pPr>
            <a:r>
              <a:rPr lang="en-US" sz="2266" strike="noStrike" u="none">
                <a:solidFill>
                  <a:srgbClr val="000000"/>
                </a:solidFill>
                <a:latin typeface="Canva Sans"/>
              </a:rPr>
              <a:t>Cost of House: $500,000</a:t>
            </a:r>
          </a:p>
          <a:p>
            <a:pPr algn="l" marL="489246" indent="-244623" lvl="1">
              <a:lnSpc>
                <a:spcPts val="3172"/>
              </a:lnSpc>
              <a:spcBef>
                <a:spcPct val="0"/>
              </a:spcBef>
              <a:buFont typeface="Arial"/>
              <a:buChar char="•"/>
            </a:pPr>
            <a:r>
              <a:rPr lang="en-US" sz="2266" strike="noStrike" u="none">
                <a:solidFill>
                  <a:srgbClr val="000000"/>
                </a:solidFill>
                <a:latin typeface="Canva Sans"/>
              </a:rPr>
              <a:t>Down Payment: $100,000</a:t>
            </a:r>
          </a:p>
          <a:p>
            <a:pPr algn="l" marL="489246" indent="-244623" lvl="1">
              <a:lnSpc>
                <a:spcPts val="3172"/>
              </a:lnSpc>
              <a:spcBef>
                <a:spcPct val="0"/>
              </a:spcBef>
              <a:buFont typeface="Arial"/>
              <a:buChar char="•"/>
            </a:pPr>
            <a:r>
              <a:rPr lang="en-US" sz="2266" strike="noStrike" u="none">
                <a:solidFill>
                  <a:srgbClr val="000000"/>
                </a:solidFill>
                <a:latin typeface="Canva Sans"/>
              </a:rPr>
              <a:t>Loan Amount: $400,000</a:t>
            </a:r>
          </a:p>
          <a:p>
            <a:pPr algn="l" marL="489246" indent="-244623" lvl="1">
              <a:lnSpc>
                <a:spcPts val="3172"/>
              </a:lnSpc>
              <a:spcBef>
                <a:spcPct val="0"/>
              </a:spcBef>
              <a:buFont typeface="Arial"/>
              <a:buChar char="•"/>
            </a:pPr>
            <a:r>
              <a:rPr lang="en-US" sz="2266" strike="noStrike" u="none">
                <a:solidFill>
                  <a:srgbClr val="000000"/>
                </a:solidFill>
                <a:latin typeface="Canva Sans"/>
              </a:rPr>
              <a:t>Loan Period: 15 years</a:t>
            </a:r>
          </a:p>
          <a:p>
            <a:pPr algn="l" marL="489246" indent="-244623" lvl="1">
              <a:lnSpc>
                <a:spcPts val="3172"/>
              </a:lnSpc>
              <a:spcBef>
                <a:spcPct val="0"/>
              </a:spcBef>
              <a:buFont typeface="Arial"/>
              <a:buChar char="•"/>
            </a:pPr>
            <a:r>
              <a:rPr lang="en-US" sz="2266" strike="noStrike" u="none">
                <a:solidFill>
                  <a:srgbClr val="000000"/>
                </a:solidFill>
                <a:latin typeface="Canva Sans"/>
              </a:rPr>
              <a:t>Interest Rate: 5% per year</a:t>
            </a:r>
          </a:p>
          <a:p>
            <a:pPr algn="l" marL="489246" indent="-244623" lvl="1">
              <a:lnSpc>
                <a:spcPts val="3172"/>
              </a:lnSpc>
              <a:spcBef>
                <a:spcPct val="0"/>
              </a:spcBef>
              <a:buFont typeface="Arial"/>
              <a:buChar char="•"/>
            </a:pPr>
            <a:r>
              <a:rPr lang="en-US" sz="2266" strike="noStrike" u="none">
                <a:solidFill>
                  <a:srgbClr val="000000"/>
                </a:solidFill>
                <a:latin typeface="Canva Sans"/>
              </a:rPr>
              <a:t>Monthly Mortgage Payment: $3163.17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3487" y="2838914"/>
            <a:ext cx="5783298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00000"/>
                </a:solidFill>
                <a:latin typeface="Canva Sans Medium"/>
              </a:rPr>
              <a:t>Yash will be living in a rental apartment for first 16 years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91625" y="2838914"/>
            <a:ext cx="4955024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00000"/>
                </a:solidFill>
                <a:latin typeface="Canva Sans Medium"/>
              </a:rPr>
              <a:t>Yash buys his own house at age of 40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7109" y="9719945"/>
            <a:ext cx="185611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Team 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144526" y="9719945"/>
            <a:ext cx="148636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07</a:t>
            </a:r>
          </a:p>
        </p:txBody>
      </p:sp>
      <p:sp>
        <p:nvSpPr>
          <p:cNvPr name="AutoShape 18" id="18"/>
          <p:cNvSpPr/>
          <p:nvPr/>
        </p:nvSpPr>
        <p:spPr>
          <a:xfrm>
            <a:off x="657109" y="9615170"/>
            <a:ext cx="16973783" cy="0"/>
          </a:xfrm>
          <a:prstGeom prst="line">
            <a:avLst/>
          </a:prstGeom>
          <a:ln cap="flat" w="38100">
            <a:solidFill>
              <a:srgbClr val="1B433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4596" y="204694"/>
            <a:ext cx="15499202" cy="1305112"/>
            <a:chOff x="0" y="0"/>
            <a:chExt cx="20665603" cy="17401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22878" y="0"/>
              <a:ext cx="20342726" cy="1731965"/>
              <a:chOff x="0" y="0"/>
              <a:chExt cx="4018316" cy="34211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018316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4018316">
                    <a:moveTo>
                      <a:pt x="0" y="0"/>
                    </a:moveTo>
                    <a:lnTo>
                      <a:pt x="4018316" y="0"/>
                    </a:lnTo>
                    <a:lnTo>
                      <a:pt x="4018316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1B433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4018316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8184"/>
              <a:ext cx="1280048" cy="1731965"/>
              <a:chOff x="0" y="0"/>
              <a:chExt cx="252849" cy="34211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52849" cy="342117"/>
              </a:xfrm>
              <a:custGeom>
                <a:avLst/>
                <a:gdLst/>
                <a:ahLst/>
                <a:cxnLst/>
                <a:rect r="r" b="b" t="t" l="l"/>
                <a:pathLst>
                  <a:path h="342117" w="252849">
                    <a:moveTo>
                      <a:pt x="0" y="0"/>
                    </a:moveTo>
                    <a:lnTo>
                      <a:pt x="252849" y="0"/>
                    </a:lnTo>
                    <a:lnTo>
                      <a:pt x="252849" y="342117"/>
                    </a:lnTo>
                    <a:lnTo>
                      <a:pt x="0" y="342117"/>
                    </a:lnTo>
                    <a:close/>
                  </a:path>
                </a:pathLst>
              </a:custGeom>
              <a:solidFill>
                <a:srgbClr val="52B788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252849" cy="3230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842386" y="499004"/>
            <a:ext cx="1408006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F5F5F5"/>
                </a:solidFill>
                <a:latin typeface="Montserrat Bold"/>
              </a:rPr>
              <a:t>YASH’S INVESTMENT</a:t>
            </a:r>
            <a:r>
              <a:rPr lang="en-US" sz="3799">
                <a:solidFill>
                  <a:srgbClr val="F5F5F5"/>
                </a:solidFill>
                <a:latin typeface="Montserrat Bold"/>
              </a:rPr>
              <a:t> plan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7109" y="9719945"/>
            <a:ext cx="185611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Team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44526" y="9719945"/>
            <a:ext cx="148636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52B788"/>
                </a:solidFill>
                <a:latin typeface="Montserrat Bold"/>
              </a:rPr>
              <a:t>08</a:t>
            </a:r>
          </a:p>
        </p:txBody>
      </p:sp>
      <p:sp>
        <p:nvSpPr>
          <p:cNvPr name="AutoShape 12" id="12"/>
          <p:cNvSpPr/>
          <p:nvPr/>
        </p:nvSpPr>
        <p:spPr>
          <a:xfrm>
            <a:off x="657109" y="9615170"/>
            <a:ext cx="16973783" cy="0"/>
          </a:xfrm>
          <a:prstGeom prst="line">
            <a:avLst/>
          </a:prstGeom>
          <a:ln cap="flat" w="38100">
            <a:solidFill>
              <a:srgbClr val="1B433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1523048" y="1843720"/>
            <a:ext cx="7120943" cy="6529287"/>
            <a:chOff x="0" y="0"/>
            <a:chExt cx="1875475" cy="17196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75475" cy="1719648"/>
            </a:xfrm>
            <a:custGeom>
              <a:avLst/>
              <a:gdLst/>
              <a:ahLst/>
              <a:cxnLst/>
              <a:rect r="r" b="b" t="t" l="l"/>
              <a:pathLst>
                <a:path h="1719648" w="1875475">
                  <a:moveTo>
                    <a:pt x="0" y="0"/>
                  </a:moveTo>
                  <a:lnTo>
                    <a:pt x="1875475" y="0"/>
                  </a:lnTo>
                  <a:lnTo>
                    <a:pt x="1875475" y="1719648"/>
                  </a:lnTo>
                  <a:lnTo>
                    <a:pt x="0" y="1719648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875475" cy="1748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636637" y="1843720"/>
            <a:ext cx="7120943" cy="6529287"/>
            <a:chOff x="0" y="0"/>
            <a:chExt cx="1875475" cy="17196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75475" cy="1719648"/>
            </a:xfrm>
            <a:custGeom>
              <a:avLst/>
              <a:gdLst/>
              <a:ahLst/>
              <a:cxnLst/>
              <a:rect r="r" b="b" t="t" l="l"/>
              <a:pathLst>
                <a:path h="1719648" w="1875475">
                  <a:moveTo>
                    <a:pt x="0" y="0"/>
                  </a:moveTo>
                  <a:lnTo>
                    <a:pt x="1875475" y="0"/>
                  </a:lnTo>
                  <a:lnTo>
                    <a:pt x="1875475" y="1719648"/>
                  </a:lnTo>
                  <a:lnTo>
                    <a:pt x="0" y="1719648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1875475" cy="1748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6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997144" y="2047496"/>
            <a:ext cx="6147382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96">
                <a:solidFill>
                  <a:srgbClr val="000000"/>
                </a:solidFill>
                <a:latin typeface="Canva Sans Bold"/>
              </a:rPr>
              <a:t>Without Investment in Mutual Funds:</a:t>
            </a:r>
          </a:p>
        </p:txBody>
      </p:sp>
      <p:sp>
        <p:nvSpPr>
          <p:cNvPr name="AutoShape 20" id="20"/>
          <p:cNvSpPr/>
          <p:nvPr/>
        </p:nvSpPr>
        <p:spPr>
          <a:xfrm flipH="true" flipV="true">
            <a:off x="1523048" y="3085721"/>
            <a:ext cx="7120943" cy="0"/>
          </a:xfrm>
          <a:prstGeom prst="line">
            <a:avLst/>
          </a:prstGeom>
          <a:ln cap="flat" w="76200">
            <a:solidFill>
              <a:srgbClr val="52B7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9997144" y="3442000"/>
            <a:ext cx="6760436" cy="5545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928" indent="-269964" lvl="1">
              <a:lnSpc>
                <a:spcPts val="3676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 Contribution to High Yield Savings Account  </a:t>
            </a:r>
          </a:p>
          <a:p>
            <a:pPr>
              <a:lnSpc>
                <a:spcPts val="3676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Considering Yash doesn’t invest in Mutual funds and invest the similar amount in High Yield Savings account.</a:t>
            </a:r>
          </a:p>
          <a:p>
            <a:pPr>
              <a:lnSpc>
                <a:spcPts val="3676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Total Savings = Salary - All Spendings</a:t>
            </a:r>
          </a:p>
          <a:p>
            <a:pPr>
              <a:lnSpc>
                <a:spcPts val="3676"/>
              </a:lnSpc>
            </a:pPr>
          </a:p>
          <a:p>
            <a:pPr marL="539928" indent="-269964" lvl="1">
              <a:lnSpc>
                <a:spcPts val="3676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Anticipated Returns: </a:t>
            </a:r>
          </a:p>
          <a:p>
            <a:pPr>
              <a:lnSpc>
                <a:spcPts val="3676"/>
              </a:lnSpc>
            </a:pPr>
            <a:r>
              <a:rPr lang="en-US" sz="2500">
                <a:solidFill>
                  <a:srgbClr val="000000"/>
                </a:solidFill>
                <a:latin typeface="Canva Sans"/>
              </a:rPr>
              <a:t>The interest for the savings account will depend on MARR considerations.</a:t>
            </a:r>
          </a:p>
          <a:p>
            <a:pPr>
              <a:lnSpc>
                <a:spcPts val="3529"/>
              </a:lnSpc>
            </a:pPr>
          </a:p>
          <a:p>
            <a:pPr>
              <a:lnSpc>
                <a:spcPts val="3529"/>
              </a:lnSpc>
            </a:pPr>
            <a:r>
              <a:rPr lang="en-US" sz="2400">
                <a:solidFill>
                  <a:srgbClr val="000000"/>
                </a:solidFill>
                <a:latin typeface="Open Sauce Light"/>
              </a:rPr>
              <a:t>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65324" y="3655198"/>
            <a:ext cx="6436391" cy="409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 Bold"/>
              </a:rPr>
              <a:t> Monthly Contribution: </a:t>
            </a:r>
          </a:p>
          <a:p>
            <a:pPr>
              <a:lnSpc>
                <a:spcPts val="3674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He puts aside 5% of his monthly salary into Mutual Funds</a:t>
            </a:r>
          </a:p>
          <a:p>
            <a:pPr>
              <a:lnSpc>
                <a:spcPts val="3674"/>
              </a:lnSpc>
            </a:pPr>
          </a:p>
          <a:p>
            <a:pPr marL="539749" indent="-269875" lvl="1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 Bold"/>
              </a:rPr>
              <a:t>Anticipated returns from Mutual Funds:</a:t>
            </a:r>
          </a:p>
          <a:p>
            <a:pPr>
              <a:lnSpc>
                <a:spcPts val="3674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 8%/year/monthly(Assuming sold at end of planning horizon)</a:t>
            </a:r>
          </a:p>
          <a:p>
            <a:pPr>
              <a:lnSpc>
                <a:spcPts val="3674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865324" y="2228471"/>
            <a:ext cx="6436391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96">
                <a:solidFill>
                  <a:srgbClr val="000000"/>
                </a:solidFill>
                <a:latin typeface="Canva Sans Bold"/>
              </a:rPr>
              <a:t>Investment in Mutual Funds:</a:t>
            </a:r>
          </a:p>
        </p:txBody>
      </p:sp>
      <p:sp>
        <p:nvSpPr>
          <p:cNvPr name="AutoShape 24" id="24"/>
          <p:cNvSpPr/>
          <p:nvPr/>
        </p:nvSpPr>
        <p:spPr>
          <a:xfrm flipH="true" flipV="true">
            <a:off x="9636637" y="3123821"/>
            <a:ext cx="7120943" cy="0"/>
          </a:xfrm>
          <a:prstGeom prst="line">
            <a:avLst/>
          </a:prstGeom>
          <a:ln cap="flat" w="76200">
            <a:solidFill>
              <a:srgbClr val="52B78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4376069" y="8649232"/>
            <a:ext cx="10414008" cy="61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7"/>
              </a:lnSpc>
            </a:pPr>
            <a:r>
              <a:rPr lang="en-US" sz="2406">
                <a:solidFill>
                  <a:srgbClr val="000000"/>
                </a:solidFill>
                <a:latin typeface="Open Sauce Bold"/>
              </a:rPr>
              <a:t>MARR Considerations: </a:t>
            </a:r>
            <a:r>
              <a:rPr lang="en-US" sz="2406">
                <a:solidFill>
                  <a:srgbClr val="000000"/>
                </a:solidFill>
                <a:latin typeface="Open Sauce Bold"/>
              </a:rPr>
              <a:t>1%, 5%, 7%, 15%, 20%, 30%, 35%, 40%</a:t>
            </a:r>
          </a:p>
          <a:p>
            <a:pPr algn="ctr">
              <a:lnSpc>
                <a:spcPts val="138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DAGBHs5aw_M</dc:identifier>
  <dcterms:modified xsi:type="dcterms:W3CDTF">2011-08-01T06:04:30Z</dcterms:modified>
  <cp:revision>1</cp:revision>
  <dc:title>Let’s get to know Yash</dc:title>
</cp:coreProperties>
</file>